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2.jpg" ContentType="image/jpg"/>
  <Override PartName="/ppt/notesSlides/notesSlide1.xml" ContentType="application/vnd.openxmlformats-officedocument.presentationml.notesSlide+xml"/>
  <Override PartName="/ppt/media/image28.jpg" ContentType="image/jpg"/>
  <Override PartName="/ppt/media/image37.jpg" ContentType="image/jp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307"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309" r:id="rId34"/>
    <p:sldId id="287" r:id="rId35"/>
    <p:sldId id="288" r:id="rId36"/>
    <p:sldId id="289" r:id="rId37"/>
    <p:sldId id="290" r:id="rId38"/>
    <p:sldId id="311" r:id="rId39"/>
    <p:sldId id="292" r:id="rId40"/>
    <p:sldId id="293" r:id="rId41"/>
    <p:sldId id="294" r:id="rId42"/>
    <p:sldId id="295" r:id="rId43"/>
    <p:sldId id="296" r:id="rId44"/>
    <p:sldId id="297" r:id="rId45"/>
    <p:sldId id="310" r:id="rId46"/>
    <p:sldId id="298" r:id="rId47"/>
    <p:sldId id="299" r:id="rId48"/>
    <p:sldId id="300" r:id="rId49"/>
    <p:sldId id="301" r:id="rId5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85014AE-CA39-4201-B7F1-CA289225F208}" type="datetimeFigureOut">
              <a:rPr lang="en-SG" smtClean="0"/>
              <a:t>6/9/2021</a:t>
            </a:fld>
            <a:endParaRPr lang="en-SG"/>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D6BCB40-4048-49A2-9D81-C72CD5A0A959}" type="slidenum">
              <a:rPr lang="en-SG" smtClean="0"/>
              <a:t>‹#›</a:t>
            </a:fld>
            <a:endParaRPr lang="en-SG"/>
          </a:p>
        </p:txBody>
      </p:sp>
    </p:spTree>
    <p:extLst>
      <p:ext uri="{BB962C8B-B14F-4D97-AF65-F5344CB8AC3E}">
        <p14:creationId xmlns:p14="http://schemas.microsoft.com/office/powerpoint/2010/main" val="275491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D6BCB40-4048-49A2-9D81-C72CD5A0A959}" type="slidenum">
              <a:rPr lang="en-SG" smtClean="0"/>
              <a:t>11</a:t>
            </a:fld>
            <a:endParaRPr lang="en-SG"/>
          </a:p>
        </p:txBody>
      </p:sp>
    </p:spTree>
    <p:extLst>
      <p:ext uri="{BB962C8B-B14F-4D97-AF65-F5344CB8AC3E}">
        <p14:creationId xmlns:p14="http://schemas.microsoft.com/office/powerpoint/2010/main" val="332784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D6BCB40-4048-49A2-9D81-C72CD5A0A959}" type="slidenum">
              <a:rPr lang="en-SG" smtClean="0"/>
              <a:t>49</a:t>
            </a:fld>
            <a:endParaRPr lang="en-SG"/>
          </a:p>
        </p:txBody>
      </p:sp>
    </p:spTree>
    <p:extLst>
      <p:ext uri="{BB962C8B-B14F-4D97-AF65-F5344CB8AC3E}">
        <p14:creationId xmlns:p14="http://schemas.microsoft.com/office/powerpoint/2010/main" val="320014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7341" y="592582"/>
            <a:ext cx="10637316" cy="95313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9/6/2021</a:t>
            </a:fld>
            <a:endParaRPr lang="en-US"/>
          </a:p>
        </p:txBody>
      </p:sp>
      <p:sp>
        <p:nvSpPr>
          <p:cNvPr id="6" name="Holder 6"/>
          <p:cNvSpPr>
            <a:spLocks noGrp="1"/>
          </p:cNvSpPr>
          <p:nvPr>
            <p:ph type="sldNum" sz="quarter" idx="7"/>
          </p:nvPr>
        </p:nvSpPr>
        <p:spPr/>
        <p:txBody>
          <a:bodyPr lIns="0" tIns="0" rIns="0" bIns="0"/>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1" i="0">
                <a:solidFill>
                  <a:srgbClr val="1C1C1C"/>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9/6/2021</a:t>
            </a:fld>
            <a:endParaRPr lang="en-US"/>
          </a:p>
        </p:txBody>
      </p:sp>
      <p:sp>
        <p:nvSpPr>
          <p:cNvPr id="6" name="Holder 6"/>
          <p:cNvSpPr>
            <a:spLocks noGrp="1"/>
          </p:cNvSpPr>
          <p:nvPr>
            <p:ph type="sldNum" sz="quarter" idx="7"/>
          </p:nvPr>
        </p:nvSpPr>
        <p:spPr/>
        <p:txBody>
          <a:bodyPr lIns="0" tIns="0" rIns="0" bIns="0"/>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9/6/2021</a:t>
            </a:fld>
            <a:endParaRPr lang="en-US"/>
          </a:p>
        </p:txBody>
      </p:sp>
      <p:sp>
        <p:nvSpPr>
          <p:cNvPr id="7" name="Holder 7"/>
          <p:cNvSpPr>
            <a:spLocks noGrp="1"/>
          </p:cNvSpPr>
          <p:nvPr>
            <p:ph type="sldNum" sz="quarter" idx="7"/>
          </p:nvPr>
        </p:nvSpPr>
        <p:spPr/>
        <p:txBody>
          <a:bodyPr lIns="0" tIns="0" rIns="0" bIns="0"/>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9/6/2021</a:t>
            </a:fld>
            <a:endParaRPr lang="en-US"/>
          </a:p>
        </p:txBody>
      </p:sp>
      <p:sp>
        <p:nvSpPr>
          <p:cNvPr id="5" name="Holder 5"/>
          <p:cNvSpPr>
            <a:spLocks noGrp="1"/>
          </p:cNvSpPr>
          <p:nvPr>
            <p:ph type="sldNum" sz="quarter" idx="7"/>
          </p:nvPr>
        </p:nvSpPr>
        <p:spPr/>
        <p:txBody>
          <a:bodyPr lIns="0" tIns="0" rIns="0" bIns="0"/>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9/6/2021</a:t>
            </a:fld>
            <a:endParaRPr lang="en-US"/>
          </a:p>
        </p:txBody>
      </p:sp>
      <p:sp>
        <p:nvSpPr>
          <p:cNvPr id="4" name="Holder 4"/>
          <p:cNvSpPr>
            <a:spLocks noGrp="1"/>
          </p:cNvSpPr>
          <p:nvPr>
            <p:ph type="sldNum" sz="quarter" idx="7"/>
          </p:nvPr>
        </p:nvSpPr>
        <p:spPr/>
        <p:txBody>
          <a:bodyPr lIns="0" tIns="0" rIns="0" bIns="0"/>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6" name="bg object 16"/>
          <p:cNvSpPr/>
          <p:nvPr/>
        </p:nvSpPr>
        <p:spPr>
          <a:xfrm>
            <a:off x="838200" y="1296924"/>
            <a:ext cx="10515600" cy="635"/>
          </a:xfrm>
          <a:custGeom>
            <a:avLst/>
            <a:gdLst/>
            <a:ahLst/>
            <a:cxnLst/>
            <a:rect l="l" t="t" r="r" b="b"/>
            <a:pathLst>
              <a:path w="10515600" h="634">
                <a:moveTo>
                  <a:pt x="0" y="0"/>
                </a:moveTo>
                <a:lnTo>
                  <a:pt x="10515600" y="380"/>
                </a:lnTo>
              </a:path>
            </a:pathLst>
          </a:custGeom>
          <a:ln w="6350">
            <a:solidFill>
              <a:srgbClr val="00AFEF"/>
            </a:solidFill>
          </a:ln>
        </p:spPr>
        <p:txBody>
          <a:bodyPr wrap="square" lIns="0" tIns="0" rIns="0" bIns="0" rtlCol="0"/>
          <a:lstStyle/>
          <a:p>
            <a:endParaRPr/>
          </a:p>
        </p:txBody>
      </p:sp>
      <p:sp>
        <p:nvSpPr>
          <p:cNvPr id="2" name="Holder 2"/>
          <p:cNvSpPr>
            <a:spLocks noGrp="1"/>
          </p:cNvSpPr>
          <p:nvPr>
            <p:ph type="title"/>
          </p:nvPr>
        </p:nvSpPr>
        <p:spPr>
          <a:xfrm>
            <a:off x="78739" y="168401"/>
            <a:ext cx="10246360" cy="953135"/>
          </a:xfrm>
          <a:prstGeom prst="rect">
            <a:avLst/>
          </a:prstGeom>
        </p:spPr>
        <p:txBody>
          <a:bodyPr wrap="square" lIns="0" tIns="0" rIns="0" bIns="0">
            <a:spAutoFit/>
          </a:bodyPr>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a:xfrm>
            <a:off x="379272" y="2131315"/>
            <a:ext cx="7902575" cy="2397125"/>
          </a:xfrm>
          <a:prstGeom prst="rect">
            <a:avLst/>
          </a:prstGeom>
        </p:spPr>
        <p:txBody>
          <a:bodyPr wrap="square" lIns="0" tIns="0" rIns="0" bIns="0">
            <a:spAutoFit/>
          </a:bodyPr>
          <a:lstStyle>
            <a:lvl1pPr>
              <a:defRPr sz="2400" b="1" i="0">
                <a:solidFill>
                  <a:srgbClr val="1C1C1C"/>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9/6/2021</a:t>
            </a:fld>
            <a:endParaRPr lang="en-US"/>
          </a:p>
        </p:txBody>
      </p:sp>
      <p:sp>
        <p:nvSpPr>
          <p:cNvPr id="6" name="Holder 6"/>
          <p:cNvSpPr>
            <a:spLocks noGrp="1"/>
          </p:cNvSpPr>
          <p:nvPr>
            <p:ph type="sldNum" sz="quarter" idx="7"/>
          </p:nvPr>
        </p:nvSpPr>
        <p:spPr>
          <a:xfrm>
            <a:off x="11068811" y="6464985"/>
            <a:ext cx="244475" cy="178434"/>
          </a:xfrm>
          <a:prstGeom prst="rect">
            <a:avLst/>
          </a:prstGeom>
        </p:spPr>
        <p:txBody>
          <a:bodyPr wrap="square" lIns="0" tIns="0" rIns="0" bIns="0">
            <a:spAutoFit/>
          </a:bodyPr>
          <a:lstStyle>
            <a:lvl1pPr>
              <a:defRPr sz="1200" b="0" i="0">
                <a:solidFill>
                  <a:srgbClr val="8899B6"/>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damscott2/IBM-Data-Science-Professional-Certificate/blob/main/Applied%20Data%20Science%20Capstone%20-%20course%2010/Week%201/labs-jupyter-spacex-Data%20wrangling.ipynb"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github.com/adamscott2/IBM-Data-Science-Professional-Certificate/blob/main/Applied%20Data%20Science%20Capstone%20-%20course%2010/Week%202/jupyter-labs-eda-dataviz.ipynb" TargetMode="External"/><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adamscott2/IBM-Data-Science-Professional-Certificate/blob/main/Applied%20Data%20Science%20Capstone%20-%20course%2010/Week%202/jupyter-labs-eda-sql-coursera.ipynb" TargetMode="Externa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adamscott2/IBM-Data-Science-Professional-Certificate/blob/main/Applied%20Data%20Science%20Capstone%20-%20course%2010/Week%203/lab_jupyter_launch_site_location.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adamscott2/IBM-Data-Science-Professional-Certificate/blob/main/Applied%20Data%20Science%20Capstone%20-%20course%2010/Week%203/spacex_dash_app.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adamscott2/IBM-Data-Science-Professional-Certificate/blob/main/Applied%20Data%20Science%20Capstone%20-%20course%2010/Week%204/SpaceX_Machine%20Learning%20Prediction_Part_5.ipynb"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github.com/adamscott2/IBM-Data-Science-Professional-Certificate/blob/main/Applied%20Data%20Science%20Capstone%20-%20course%2010/Week%201/jupyter-labs-spacex-data-collection-api.ipynb"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github.com/adamscott2/IBM-Data-Science-Professional-Certificate/blob/main/Applied%20Data%20Science%20Capstone%20-%20course%2010/Week%201/jupyter-labs-webscraping.ipynb"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bject 6"/>
          <p:cNvSpPr txBox="1"/>
          <p:nvPr/>
        </p:nvSpPr>
        <p:spPr>
          <a:xfrm>
            <a:off x="533400" y="1066800"/>
            <a:ext cx="11125200" cy="927177"/>
          </a:xfrm>
          <a:prstGeom prst="rect">
            <a:avLst/>
          </a:prstGeom>
          <a:noFill/>
        </p:spPr>
        <p:txBody>
          <a:bodyPr vert="horz" wrap="square" lIns="0" tIns="3810" rIns="0" bIns="0" rtlCol="0">
            <a:spAutoFit/>
          </a:bodyPr>
          <a:lstStyle/>
          <a:p>
            <a:pPr marL="91440">
              <a:lnSpc>
                <a:spcPct val="100000"/>
              </a:lnSpc>
            </a:pPr>
            <a:r>
              <a:rPr sz="6000" b="1" dirty="0">
                <a:solidFill>
                  <a:srgbClr val="F1F1F1"/>
                </a:solidFill>
                <a:latin typeface="+mj-lt"/>
                <a:cs typeface="Calibri"/>
              </a:rPr>
              <a:t>IBM </a:t>
            </a:r>
            <a:r>
              <a:rPr sz="6000" b="1" spc="-30" dirty="0">
                <a:solidFill>
                  <a:srgbClr val="F1F1F1"/>
                </a:solidFill>
                <a:latin typeface="+mj-lt"/>
                <a:cs typeface="Calibri"/>
              </a:rPr>
              <a:t>Data</a:t>
            </a:r>
            <a:r>
              <a:rPr sz="6000" b="1" dirty="0">
                <a:solidFill>
                  <a:srgbClr val="F1F1F1"/>
                </a:solidFill>
                <a:latin typeface="+mj-lt"/>
                <a:cs typeface="Calibri"/>
              </a:rPr>
              <a:t> Science</a:t>
            </a:r>
            <a:r>
              <a:rPr sz="6000" b="1" spc="-15" dirty="0">
                <a:solidFill>
                  <a:srgbClr val="F1F1F1"/>
                </a:solidFill>
                <a:latin typeface="+mj-lt"/>
                <a:cs typeface="Calibri"/>
              </a:rPr>
              <a:t> </a:t>
            </a:r>
            <a:r>
              <a:rPr sz="6000" b="1" spc="-20" dirty="0">
                <a:solidFill>
                  <a:srgbClr val="F1F1F1"/>
                </a:solidFill>
                <a:latin typeface="+mj-lt"/>
                <a:cs typeface="Calibri"/>
              </a:rPr>
              <a:t>Capstone</a:t>
            </a:r>
            <a:r>
              <a:rPr sz="6000" b="1" dirty="0">
                <a:solidFill>
                  <a:srgbClr val="F1F1F1"/>
                </a:solidFill>
                <a:latin typeface="+mj-lt"/>
                <a:cs typeface="Calibri"/>
              </a:rPr>
              <a:t> </a:t>
            </a:r>
            <a:r>
              <a:rPr sz="6000" b="1" spc="-10" dirty="0">
                <a:solidFill>
                  <a:srgbClr val="F1F1F1"/>
                </a:solidFill>
                <a:latin typeface="+mj-lt"/>
                <a:cs typeface="Calibri"/>
              </a:rPr>
              <a:t>Projec</a:t>
            </a:r>
            <a:r>
              <a:rPr lang="en-US" sz="6000" b="1" spc="-10" dirty="0">
                <a:solidFill>
                  <a:srgbClr val="F1F1F1"/>
                </a:solidFill>
                <a:latin typeface="+mj-lt"/>
                <a:cs typeface="Calibri"/>
              </a:rPr>
              <a:t>t</a:t>
            </a:r>
            <a:endParaRPr sz="6000" dirty="0">
              <a:latin typeface="+mj-lt"/>
              <a:cs typeface="Calibri"/>
            </a:endParaRPr>
          </a:p>
        </p:txBody>
      </p:sp>
      <p:sp>
        <p:nvSpPr>
          <p:cNvPr id="8" name="object 8"/>
          <p:cNvSpPr txBox="1"/>
          <p:nvPr/>
        </p:nvSpPr>
        <p:spPr>
          <a:xfrm>
            <a:off x="152400" y="5842000"/>
            <a:ext cx="3429000" cy="954749"/>
          </a:xfrm>
          <a:prstGeom prst="rect">
            <a:avLst/>
          </a:prstGeom>
        </p:spPr>
        <p:txBody>
          <a:bodyPr vert="horz" wrap="square" lIns="0" tIns="31115" rIns="0" bIns="0" rtlCol="0">
            <a:spAutoFit/>
          </a:bodyPr>
          <a:lstStyle/>
          <a:p>
            <a:r>
              <a:rPr lang="en-US" sz="3000" kern="0" dirty="0">
                <a:solidFill>
                  <a:schemeClr val="bg1"/>
                </a:solidFill>
                <a:latin typeface="+mj-lt"/>
              </a:rPr>
              <a:t>Adam Scott</a:t>
            </a:r>
          </a:p>
          <a:p>
            <a:r>
              <a:rPr lang="en-US" sz="3000" kern="0" dirty="0">
                <a:solidFill>
                  <a:schemeClr val="bg1"/>
                </a:solidFill>
                <a:latin typeface="+mj-lt"/>
              </a:rPr>
              <a:t>06 September 2021</a:t>
            </a:r>
          </a:p>
        </p:txBody>
      </p:sp>
      <p:pic>
        <p:nvPicPr>
          <p:cNvPr id="9" name="object 9"/>
          <p:cNvPicPr/>
          <p:nvPr/>
        </p:nvPicPr>
        <p:blipFill>
          <a:blip r:embed="rId3" cstate="print">
            <a:duotone>
              <a:schemeClr val="accent1">
                <a:shade val="45000"/>
                <a:satMod val="135000"/>
              </a:schemeClr>
              <a:prstClr val="white"/>
            </a:duotone>
          </a:blip>
          <a:stretch>
            <a:fillRect/>
          </a:stretch>
        </p:blipFill>
        <p:spPr>
          <a:xfrm>
            <a:off x="9829800" y="5791200"/>
            <a:ext cx="2362199" cy="9860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object 7"/>
          <p:cNvGrpSpPr/>
          <p:nvPr/>
        </p:nvGrpSpPr>
        <p:grpSpPr>
          <a:xfrm>
            <a:off x="152400" y="4398483"/>
            <a:ext cx="6777355" cy="480488"/>
            <a:chOff x="419100" y="3915155"/>
            <a:chExt cx="6777355" cy="822960"/>
          </a:xfrm>
        </p:grpSpPr>
        <p:sp>
          <p:nvSpPr>
            <p:cNvPr id="8" name="object 8"/>
            <p:cNvSpPr/>
            <p:nvPr/>
          </p:nvSpPr>
          <p:spPr>
            <a:xfrm>
              <a:off x="419100" y="3915155"/>
              <a:ext cx="6777355" cy="822960"/>
            </a:xfrm>
            <a:custGeom>
              <a:avLst/>
              <a:gdLst/>
              <a:ahLst/>
              <a:cxnLst/>
              <a:rect l="l" t="t" r="r" b="b"/>
              <a:pathLst>
                <a:path w="6777355" h="822960">
                  <a:moveTo>
                    <a:pt x="6694932" y="0"/>
                  </a:moveTo>
                  <a:lnTo>
                    <a:pt x="82295" y="0"/>
                  </a:lnTo>
                  <a:lnTo>
                    <a:pt x="50261" y="6465"/>
                  </a:lnTo>
                  <a:lnTo>
                    <a:pt x="24103" y="24098"/>
                  </a:lnTo>
                  <a:lnTo>
                    <a:pt x="6466" y="50256"/>
                  </a:lnTo>
                  <a:lnTo>
                    <a:pt x="0" y="82296"/>
                  </a:lnTo>
                  <a:lnTo>
                    <a:pt x="0" y="740664"/>
                  </a:lnTo>
                  <a:lnTo>
                    <a:pt x="6466" y="772703"/>
                  </a:lnTo>
                  <a:lnTo>
                    <a:pt x="24103" y="798861"/>
                  </a:lnTo>
                  <a:lnTo>
                    <a:pt x="50261" y="816494"/>
                  </a:lnTo>
                  <a:lnTo>
                    <a:pt x="82295" y="822960"/>
                  </a:lnTo>
                  <a:lnTo>
                    <a:pt x="6694932" y="822960"/>
                  </a:lnTo>
                  <a:lnTo>
                    <a:pt x="6726971" y="816494"/>
                  </a:lnTo>
                  <a:lnTo>
                    <a:pt x="6753129" y="798861"/>
                  </a:lnTo>
                  <a:lnTo>
                    <a:pt x="6770762" y="772703"/>
                  </a:lnTo>
                  <a:lnTo>
                    <a:pt x="6777228" y="740664"/>
                  </a:lnTo>
                  <a:lnTo>
                    <a:pt x="6777228" y="82296"/>
                  </a:lnTo>
                  <a:lnTo>
                    <a:pt x="6770762" y="50256"/>
                  </a:lnTo>
                  <a:lnTo>
                    <a:pt x="6753129" y="24098"/>
                  </a:lnTo>
                  <a:lnTo>
                    <a:pt x="6726971" y="6465"/>
                  </a:lnTo>
                  <a:lnTo>
                    <a:pt x="6694932" y="0"/>
                  </a:lnTo>
                  <a:close/>
                </a:path>
              </a:pathLst>
            </a:custGeom>
            <a:solidFill>
              <a:srgbClr val="DBDBDB"/>
            </a:solidFill>
          </p:spPr>
          <p:txBody>
            <a:bodyPr wrap="square" lIns="0" tIns="0" rIns="0" bIns="0" rtlCol="0"/>
            <a:lstStyle/>
            <a:p>
              <a:endParaRPr dirty="0">
                <a:latin typeface="+mj-lt"/>
              </a:endParaRPr>
            </a:p>
          </p:txBody>
        </p:sp>
        <p:sp>
          <p:nvSpPr>
            <p:cNvPr id="9" name="object 9"/>
            <p:cNvSpPr/>
            <p:nvPr/>
          </p:nvSpPr>
          <p:spPr>
            <a:xfrm>
              <a:off x="419100" y="3915155"/>
              <a:ext cx="6777355" cy="822960"/>
            </a:xfrm>
            <a:custGeom>
              <a:avLst/>
              <a:gdLst/>
              <a:ahLst/>
              <a:cxnLst/>
              <a:rect l="l" t="t" r="r" b="b"/>
              <a:pathLst>
                <a:path w="6777355" h="822960">
                  <a:moveTo>
                    <a:pt x="0" y="82296"/>
                  </a:moveTo>
                  <a:lnTo>
                    <a:pt x="6466" y="50256"/>
                  </a:lnTo>
                  <a:lnTo>
                    <a:pt x="24103" y="24098"/>
                  </a:lnTo>
                  <a:lnTo>
                    <a:pt x="50261" y="6465"/>
                  </a:lnTo>
                  <a:lnTo>
                    <a:pt x="82295" y="0"/>
                  </a:lnTo>
                  <a:lnTo>
                    <a:pt x="6694932" y="0"/>
                  </a:lnTo>
                  <a:lnTo>
                    <a:pt x="6726971" y="6465"/>
                  </a:lnTo>
                  <a:lnTo>
                    <a:pt x="6753129" y="24098"/>
                  </a:lnTo>
                  <a:lnTo>
                    <a:pt x="6770762" y="50256"/>
                  </a:lnTo>
                  <a:lnTo>
                    <a:pt x="6777228" y="82296"/>
                  </a:lnTo>
                  <a:lnTo>
                    <a:pt x="6777228" y="740664"/>
                  </a:lnTo>
                  <a:lnTo>
                    <a:pt x="6770762" y="772703"/>
                  </a:lnTo>
                  <a:lnTo>
                    <a:pt x="6753129" y="798861"/>
                  </a:lnTo>
                  <a:lnTo>
                    <a:pt x="6726971" y="816494"/>
                  </a:lnTo>
                  <a:lnTo>
                    <a:pt x="6694932" y="822960"/>
                  </a:lnTo>
                  <a:lnTo>
                    <a:pt x="82295" y="822960"/>
                  </a:lnTo>
                  <a:lnTo>
                    <a:pt x="50261" y="816494"/>
                  </a:lnTo>
                  <a:lnTo>
                    <a:pt x="24103" y="798861"/>
                  </a:lnTo>
                  <a:lnTo>
                    <a:pt x="6466" y="772703"/>
                  </a:lnTo>
                  <a:lnTo>
                    <a:pt x="0" y="740664"/>
                  </a:lnTo>
                  <a:lnTo>
                    <a:pt x="0" y="82296"/>
                  </a:lnTo>
                  <a:close/>
                </a:path>
              </a:pathLst>
            </a:custGeom>
            <a:ln w="12700">
              <a:solidFill>
                <a:srgbClr val="4471C4"/>
              </a:solidFill>
            </a:ln>
          </p:spPr>
          <p:txBody>
            <a:bodyPr wrap="square" lIns="0" tIns="0" rIns="0" bIns="0" rtlCol="0"/>
            <a:lstStyle/>
            <a:p>
              <a:endParaRPr>
                <a:latin typeface="+mj-lt"/>
              </a:endParaRPr>
            </a:p>
          </p:txBody>
        </p:sp>
      </p:grpSp>
      <p:sp>
        <p:nvSpPr>
          <p:cNvPr id="10" name="object 10"/>
          <p:cNvSpPr txBox="1"/>
          <p:nvPr/>
        </p:nvSpPr>
        <p:spPr>
          <a:xfrm>
            <a:off x="152400" y="4440722"/>
            <a:ext cx="6749288" cy="397545"/>
          </a:xfrm>
          <a:prstGeom prst="rect">
            <a:avLst/>
          </a:prstGeom>
        </p:spPr>
        <p:txBody>
          <a:bodyPr vert="horz" wrap="square" lIns="0" tIns="12700" rIns="0" bIns="0" rtlCol="0">
            <a:spAutoFit/>
          </a:bodyPr>
          <a:lstStyle/>
          <a:p>
            <a:pPr marL="163195">
              <a:lnSpc>
                <a:spcPct val="100000"/>
              </a:lnSpc>
            </a:pPr>
            <a:r>
              <a:rPr sz="2500" spc="-20" dirty="0">
                <a:solidFill>
                  <a:srgbClr val="4471C4"/>
                </a:solidFill>
                <a:latin typeface="+mj-lt"/>
                <a:cs typeface="Calibri"/>
              </a:rPr>
              <a:t>Perform</a:t>
            </a:r>
            <a:r>
              <a:rPr sz="2500" spc="-15" dirty="0">
                <a:solidFill>
                  <a:srgbClr val="4471C4"/>
                </a:solidFill>
                <a:latin typeface="+mj-lt"/>
                <a:cs typeface="Calibri"/>
              </a:rPr>
              <a:t> </a:t>
            </a:r>
            <a:r>
              <a:rPr sz="2500" spc="-10" dirty="0">
                <a:solidFill>
                  <a:srgbClr val="4471C4"/>
                </a:solidFill>
                <a:latin typeface="+mj-lt"/>
                <a:cs typeface="Calibri"/>
              </a:rPr>
              <a:t>Exploratory</a:t>
            </a:r>
            <a:r>
              <a:rPr sz="2500" spc="-15" dirty="0">
                <a:solidFill>
                  <a:srgbClr val="4471C4"/>
                </a:solidFill>
                <a:latin typeface="+mj-lt"/>
                <a:cs typeface="Calibri"/>
              </a:rPr>
              <a:t> </a:t>
            </a:r>
            <a:r>
              <a:rPr sz="2500" spc="-20" dirty="0">
                <a:solidFill>
                  <a:srgbClr val="4471C4"/>
                </a:solidFill>
                <a:latin typeface="+mj-lt"/>
                <a:cs typeface="Calibri"/>
              </a:rPr>
              <a:t>Data</a:t>
            </a:r>
            <a:r>
              <a:rPr sz="2500" spc="-10" dirty="0">
                <a:solidFill>
                  <a:srgbClr val="4471C4"/>
                </a:solidFill>
                <a:latin typeface="+mj-lt"/>
                <a:cs typeface="Calibri"/>
              </a:rPr>
              <a:t> Analysis</a:t>
            </a:r>
            <a:r>
              <a:rPr sz="2500" spc="20" dirty="0">
                <a:solidFill>
                  <a:srgbClr val="4471C4"/>
                </a:solidFill>
                <a:latin typeface="+mj-lt"/>
                <a:cs typeface="Calibri"/>
              </a:rPr>
              <a:t> </a:t>
            </a:r>
            <a:r>
              <a:rPr lang="en-US" sz="2500" spc="20" dirty="0">
                <a:solidFill>
                  <a:srgbClr val="4471C4"/>
                </a:solidFill>
                <a:latin typeface="+mj-lt"/>
                <a:cs typeface="Calibri"/>
              </a:rPr>
              <a:t>(</a:t>
            </a:r>
            <a:r>
              <a:rPr sz="2500" spc="-15" dirty="0">
                <a:solidFill>
                  <a:srgbClr val="4471C4"/>
                </a:solidFill>
                <a:latin typeface="+mj-lt"/>
                <a:cs typeface="Calibri"/>
              </a:rPr>
              <a:t>EDA</a:t>
            </a:r>
            <a:r>
              <a:rPr lang="en-US" sz="2500" spc="-15" dirty="0">
                <a:solidFill>
                  <a:srgbClr val="4471C4"/>
                </a:solidFill>
                <a:latin typeface="+mj-lt"/>
                <a:cs typeface="Calibri"/>
              </a:rPr>
              <a:t>)</a:t>
            </a:r>
            <a:r>
              <a:rPr sz="2500" spc="-5" dirty="0">
                <a:solidFill>
                  <a:srgbClr val="4471C4"/>
                </a:solidFill>
                <a:latin typeface="+mj-lt"/>
                <a:cs typeface="Calibri"/>
              </a:rPr>
              <a:t> on</a:t>
            </a:r>
            <a:r>
              <a:rPr lang="en-SG" sz="2500" spc="5" dirty="0">
                <a:solidFill>
                  <a:srgbClr val="4471C4"/>
                </a:solidFill>
                <a:latin typeface="+mj-lt"/>
                <a:cs typeface="Calibri"/>
              </a:rPr>
              <a:t> </a:t>
            </a:r>
            <a:r>
              <a:rPr sz="2500" spc="-10" dirty="0">
                <a:solidFill>
                  <a:srgbClr val="4471C4"/>
                </a:solidFill>
                <a:latin typeface="+mj-lt"/>
                <a:cs typeface="Calibri"/>
              </a:rPr>
              <a:t>dataset</a:t>
            </a:r>
            <a:endParaRPr sz="2500" dirty="0">
              <a:latin typeface="+mj-lt"/>
              <a:cs typeface="Calibri"/>
            </a:endParaRPr>
          </a:p>
        </p:txBody>
      </p:sp>
      <p:grpSp>
        <p:nvGrpSpPr>
          <p:cNvPr id="11" name="object 11"/>
          <p:cNvGrpSpPr/>
          <p:nvPr/>
        </p:nvGrpSpPr>
        <p:grpSpPr>
          <a:xfrm>
            <a:off x="146050" y="4988446"/>
            <a:ext cx="3333750" cy="834390"/>
            <a:chOff x="412750" y="4847590"/>
            <a:chExt cx="3333750" cy="834390"/>
          </a:xfrm>
        </p:grpSpPr>
        <p:sp>
          <p:nvSpPr>
            <p:cNvPr id="12" name="object 12"/>
            <p:cNvSpPr/>
            <p:nvPr/>
          </p:nvSpPr>
          <p:spPr>
            <a:xfrm>
              <a:off x="419100" y="4853940"/>
              <a:ext cx="3321050" cy="821690"/>
            </a:xfrm>
            <a:custGeom>
              <a:avLst/>
              <a:gdLst/>
              <a:ahLst/>
              <a:cxnLst/>
              <a:rect l="l" t="t" r="r" b="b"/>
              <a:pathLst>
                <a:path w="3321050" h="821689">
                  <a:moveTo>
                    <a:pt x="3238627" y="0"/>
                  </a:moveTo>
                  <a:lnTo>
                    <a:pt x="82143" y="0"/>
                  </a:lnTo>
                  <a:lnTo>
                    <a:pt x="50170" y="6463"/>
                  </a:lnTo>
                  <a:lnTo>
                    <a:pt x="24060" y="24082"/>
                  </a:lnTo>
                  <a:lnTo>
                    <a:pt x="6455" y="50202"/>
                  </a:lnTo>
                  <a:lnTo>
                    <a:pt x="0" y="82168"/>
                  </a:lnTo>
                  <a:lnTo>
                    <a:pt x="0" y="739292"/>
                  </a:lnTo>
                  <a:lnTo>
                    <a:pt x="6455" y="771265"/>
                  </a:lnTo>
                  <a:lnTo>
                    <a:pt x="24060" y="797375"/>
                  </a:lnTo>
                  <a:lnTo>
                    <a:pt x="50170" y="814980"/>
                  </a:lnTo>
                  <a:lnTo>
                    <a:pt x="82143" y="821436"/>
                  </a:lnTo>
                  <a:lnTo>
                    <a:pt x="3238627" y="821436"/>
                  </a:lnTo>
                  <a:lnTo>
                    <a:pt x="3270593" y="814980"/>
                  </a:lnTo>
                  <a:lnTo>
                    <a:pt x="3296713" y="797375"/>
                  </a:lnTo>
                  <a:lnTo>
                    <a:pt x="3314332" y="771265"/>
                  </a:lnTo>
                  <a:lnTo>
                    <a:pt x="3320796" y="739292"/>
                  </a:lnTo>
                  <a:lnTo>
                    <a:pt x="3320796" y="82168"/>
                  </a:lnTo>
                  <a:lnTo>
                    <a:pt x="3314332" y="50202"/>
                  </a:lnTo>
                  <a:lnTo>
                    <a:pt x="3296713" y="24082"/>
                  </a:lnTo>
                  <a:lnTo>
                    <a:pt x="3270593" y="6463"/>
                  </a:lnTo>
                  <a:lnTo>
                    <a:pt x="3238627" y="0"/>
                  </a:lnTo>
                  <a:close/>
                </a:path>
              </a:pathLst>
            </a:custGeom>
            <a:solidFill>
              <a:srgbClr val="F1F1F1"/>
            </a:solidFill>
          </p:spPr>
          <p:txBody>
            <a:bodyPr wrap="square" lIns="0" tIns="0" rIns="0" bIns="0" rtlCol="0"/>
            <a:lstStyle/>
            <a:p>
              <a:endParaRPr>
                <a:latin typeface="+mj-lt"/>
              </a:endParaRPr>
            </a:p>
          </p:txBody>
        </p:sp>
        <p:sp>
          <p:nvSpPr>
            <p:cNvPr id="13" name="object 13"/>
            <p:cNvSpPr/>
            <p:nvPr/>
          </p:nvSpPr>
          <p:spPr>
            <a:xfrm>
              <a:off x="419100" y="4853940"/>
              <a:ext cx="3321050" cy="821690"/>
            </a:xfrm>
            <a:custGeom>
              <a:avLst/>
              <a:gdLst/>
              <a:ahLst/>
              <a:cxnLst/>
              <a:rect l="l" t="t" r="r" b="b"/>
              <a:pathLst>
                <a:path w="3321050" h="821689">
                  <a:moveTo>
                    <a:pt x="0" y="82168"/>
                  </a:moveTo>
                  <a:lnTo>
                    <a:pt x="6455" y="50202"/>
                  </a:lnTo>
                  <a:lnTo>
                    <a:pt x="24060" y="24082"/>
                  </a:lnTo>
                  <a:lnTo>
                    <a:pt x="50170" y="6463"/>
                  </a:lnTo>
                  <a:lnTo>
                    <a:pt x="82143" y="0"/>
                  </a:lnTo>
                  <a:lnTo>
                    <a:pt x="3238627" y="0"/>
                  </a:lnTo>
                  <a:lnTo>
                    <a:pt x="3270593" y="6463"/>
                  </a:lnTo>
                  <a:lnTo>
                    <a:pt x="3296713" y="24082"/>
                  </a:lnTo>
                  <a:lnTo>
                    <a:pt x="3314332" y="50202"/>
                  </a:lnTo>
                  <a:lnTo>
                    <a:pt x="3320796" y="82168"/>
                  </a:lnTo>
                  <a:lnTo>
                    <a:pt x="3320796" y="739292"/>
                  </a:lnTo>
                  <a:lnTo>
                    <a:pt x="3314332" y="771265"/>
                  </a:lnTo>
                  <a:lnTo>
                    <a:pt x="3296713" y="797375"/>
                  </a:lnTo>
                  <a:lnTo>
                    <a:pt x="3270593" y="814980"/>
                  </a:lnTo>
                  <a:lnTo>
                    <a:pt x="3238627" y="821436"/>
                  </a:lnTo>
                  <a:lnTo>
                    <a:pt x="82143" y="821436"/>
                  </a:lnTo>
                  <a:lnTo>
                    <a:pt x="50170" y="814980"/>
                  </a:lnTo>
                  <a:lnTo>
                    <a:pt x="24060" y="797375"/>
                  </a:lnTo>
                  <a:lnTo>
                    <a:pt x="6455" y="771265"/>
                  </a:lnTo>
                  <a:lnTo>
                    <a:pt x="0" y="739292"/>
                  </a:lnTo>
                  <a:lnTo>
                    <a:pt x="0" y="82168"/>
                  </a:lnTo>
                  <a:close/>
                </a:path>
              </a:pathLst>
            </a:custGeom>
            <a:ln w="12700">
              <a:solidFill>
                <a:srgbClr val="4471C4"/>
              </a:solidFill>
            </a:ln>
          </p:spPr>
          <p:txBody>
            <a:bodyPr wrap="square" lIns="0" tIns="0" rIns="0" bIns="0" rtlCol="0"/>
            <a:lstStyle/>
            <a:p>
              <a:endParaRPr>
                <a:latin typeface="+mj-lt"/>
              </a:endParaRPr>
            </a:p>
          </p:txBody>
        </p:sp>
      </p:grpSp>
      <p:sp>
        <p:nvSpPr>
          <p:cNvPr id="14" name="object 14"/>
          <p:cNvSpPr txBox="1"/>
          <p:nvPr/>
        </p:nvSpPr>
        <p:spPr>
          <a:xfrm>
            <a:off x="492353" y="5055248"/>
            <a:ext cx="2638425" cy="640080"/>
          </a:xfrm>
          <a:prstGeom prst="rect">
            <a:avLst/>
          </a:prstGeom>
        </p:spPr>
        <p:txBody>
          <a:bodyPr vert="horz" wrap="square" lIns="0" tIns="43180" rIns="0" bIns="0" rtlCol="0">
            <a:spAutoFit/>
          </a:bodyPr>
          <a:lstStyle/>
          <a:p>
            <a:pPr marL="193675" marR="5080" indent="-181610">
              <a:lnSpc>
                <a:spcPts val="2320"/>
              </a:lnSpc>
              <a:spcBef>
                <a:spcPts val="340"/>
              </a:spcBef>
            </a:pPr>
            <a:r>
              <a:rPr sz="2100" spc="-10" dirty="0">
                <a:solidFill>
                  <a:srgbClr val="4471C4"/>
                </a:solidFill>
                <a:latin typeface="+mj-lt"/>
                <a:cs typeface="Calibri"/>
              </a:rPr>
              <a:t>Calculate </a:t>
            </a:r>
            <a:r>
              <a:rPr sz="2100" dirty="0">
                <a:solidFill>
                  <a:srgbClr val="4471C4"/>
                </a:solidFill>
                <a:latin typeface="+mj-lt"/>
                <a:cs typeface="Calibri"/>
              </a:rPr>
              <a:t>the </a:t>
            </a:r>
            <a:r>
              <a:rPr sz="2100" spc="-5" dirty="0">
                <a:solidFill>
                  <a:srgbClr val="4471C4"/>
                </a:solidFill>
                <a:latin typeface="+mj-lt"/>
                <a:cs typeface="Calibri"/>
              </a:rPr>
              <a:t>number of </a:t>
            </a:r>
            <a:r>
              <a:rPr sz="2100" spc="-465" dirty="0">
                <a:solidFill>
                  <a:srgbClr val="4471C4"/>
                </a:solidFill>
                <a:latin typeface="+mj-lt"/>
                <a:cs typeface="Calibri"/>
              </a:rPr>
              <a:t> </a:t>
            </a:r>
            <a:r>
              <a:rPr sz="2100" dirty="0">
                <a:solidFill>
                  <a:srgbClr val="4471C4"/>
                </a:solidFill>
                <a:latin typeface="+mj-lt"/>
                <a:cs typeface="Calibri"/>
              </a:rPr>
              <a:t>launches</a:t>
            </a:r>
            <a:r>
              <a:rPr sz="2100" spc="-15" dirty="0">
                <a:solidFill>
                  <a:srgbClr val="4471C4"/>
                </a:solidFill>
                <a:latin typeface="+mj-lt"/>
                <a:cs typeface="Calibri"/>
              </a:rPr>
              <a:t> at </a:t>
            </a:r>
            <a:r>
              <a:rPr sz="2100" dirty="0">
                <a:solidFill>
                  <a:srgbClr val="4471C4"/>
                </a:solidFill>
                <a:latin typeface="+mj-lt"/>
                <a:cs typeface="Calibri"/>
              </a:rPr>
              <a:t>each</a:t>
            </a:r>
            <a:r>
              <a:rPr sz="2100" spc="-15" dirty="0">
                <a:solidFill>
                  <a:srgbClr val="4471C4"/>
                </a:solidFill>
                <a:latin typeface="+mj-lt"/>
                <a:cs typeface="Calibri"/>
              </a:rPr>
              <a:t> </a:t>
            </a:r>
            <a:r>
              <a:rPr sz="2100" spc="-10" dirty="0">
                <a:solidFill>
                  <a:srgbClr val="4471C4"/>
                </a:solidFill>
                <a:latin typeface="+mj-lt"/>
                <a:cs typeface="Calibri"/>
              </a:rPr>
              <a:t>site</a:t>
            </a:r>
            <a:endParaRPr sz="2100" dirty="0">
              <a:latin typeface="+mj-lt"/>
              <a:cs typeface="Calibri"/>
            </a:endParaRPr>
          </a:p>
        </p:txBody>
      </p:sp>
      <p:grpSp>
        <p:nvGrpSpPr>
          <p:cNvPr id="15" name="object 15"/>
          <p:cNvGrpSpPr/>
          <p:nvPr/>
        </p:nvGrpSpPr>
        <p:grpSpPr>
          <a:xfrm>
            <a:off x="146050" y="5925706"/>
            <a:ext cx="1638935" cy="835660"/>
            <a:chOff x="412750" y="5784850"/>
            <a:chExt cx="1638935" cy="835660"/>
          </a:xfrm>
        </p:grpSpPr>
        <p:sp>
          <p:nvSpPr>
            <p:cNvPr id="16" name="object 16"/>
            <p:cNvSpPr/>
            <p:nvPr/>
          </p:nvSpPr>
          <p:spPr>
            <a:xfrm>
              <a:off x="419100" y="5791200"/>
              <a:ext cx="1626235" cy="822960"/>
            </a:xfrm>
            <a:custGeom>
              <a:avLst/>
              <a:gdLst/>
              <a:ahLst/>
              <a:cxnLst/>
              <a:rect l="l" t="t" r="r" b="b"/>
              <a:pathLst>
                <a:path w="1626235" h="822959">
                  <a:moveTo>
                    <a:pt x="1543812" y="0"/>
                  </a:moveTo>
                  <a:lnTo>
                    <a:pt x="82295" y="0"/>
                  </a:lnTo>
                  <a:lnTo>
                    <a:pt x="50261" y="6466"/>
                  </a:lnTo>
                  <a:lnTo>
                    <a:pt x="24103" y="24103"/>
                  </a:lnTo>
                  <a:lnTo>
                    <a:pt x="6466" y="50261"/>
                  </a:lnTo>
                  <a:lnTo>
                    <a:pt x="0" y="82296"/>
                  </a:lnTo>
                  <a:lnTo>
                    <a:pt x="0" y="740664"/>
                  </a:lnTo>
                  <a:lnTo>
                    <a:pt x="6466" y="772698"/>
                  </a:lnTo>
                  <a:lnTo>
                    <a:pt x="24103" y="798856"/>
                  </a:lnTo>
                  <a:lnTo>
                    <a:pt x="50261" y="816493"/>
                  </a:lnTo>
                  <a:lnTo>
                    <a:pt x="82295" y="822960"/>
                  </a:lnTo>
                  <a:lnTo>
                    <a:pt x="1543812" y="822960"/>
                  </a:lnTo>
                  <a:lnTo>
                    <a:pt x="1575851" y="816493"/>
                  </a:lnTo>
                  <a:lnTo>
                    <a:pt x="1602009" y="798856"/>
                  </a:lnTo>
                  <a:lnTo>
                    <a:pt x="1619642" y="772698"/>
                  </a:lnTo>
                  <a:lnTo>
                    <a:pt x="1626108" y="740664"/>
                  </a:lnTo>
                  <a:lnTo>
                    <a:pt x="1626108" y="82296"/>
                  </a:lnTo>
                  <a:lnTo>
                    <a:pt x="1619642" y="50261"/>
                  </a:lnTo>
                  <a:lnTo>
                    <a:pt x="1602009" y="24103"/>
                  </a:lnTo>
                  <a:lnTo>
                    <a:pt x="1575851" y="6466"/>
                  </a:lnTo>
                  <a:lnTo>
                    <a:pt x="1543812" y="0"/>
                  </a:lnTo>
                  <a:close/>
                </a:path>
              </a:pathLst>
            </a:custGeom>
            <a:solidFill>
              <a:srgbClr val="F5F5F5"/>
            </a:solidFill>
          </p:spPr>
          <p:txBody>
            <a:bodyPr wrap="square" lIns="0" tIns="0" rIns="0" bIns="0" rtlCol="0"/>
            <a:lstStyle/>
            <a:p>
              <a:endParaRPr>
                <a:latin typeface="+mj-lt"/>
              </a:endParaRPr>
            </a:p>
          </p:txBody>
        </p:sp>
        <p:sp>
          <p:nvSpPr>
            <p:cNvPr id="17" name="object 17"/>
            <p:cNvSpPr/>
            <p:nvPr/>
          </p:nvSpPr>
          <p:spPr>
            <a:xfrm>
              <a:off x="419100" y="5791200"/>
              <a:ext cx="1626235" cy="822960"/>
            </a:xfrm>
            <a:custGeom>
              <a:avLst/>
              <a:gdLst/>
              <a:ahLst/>
              <a:cxnLst/>
              <a:rect l="l" t="t" r="r" b="b"/>
              <a:pathLst>
                <a:path w="1626235" h="822959">
                  <a:moveTo>
                    <a:pt x="0" y="82296"/>
                  </a:moveTo>
                  <a:lnTo>
                    <a:pt x="6466" y="50261"/>
                  </a:lnTo>
                  <a:lnTo>
                    <a:pt x="24103" y="24103"/>
                  </a:lnTo>
                  <a:lnTo>
                    <a:pt x="50261" y="6466"/>
                  </a:lnTo>
                  <a:lnTo>
                    <a:pt x="82295" y="0"/>
                  </a:lnTo>
                  <a:lnTo>
                    <a:pt x="1543812" y="0"/>
                  </a:lnTo>
                  <a:lnTo>
                    <a:pt x="1575851" y="6466"/>
                  </a:lnTo>
                  <a:lnTo>
                    <a:pt x="1602009" y="24103"/>
                  </a:lnTo>
                  <a:lnTo>
                    <a:pt x="1619642" y="50261"/>
                  </a:lnTo>
                  <a:lnTo>
                    <a:pt x="1626108" y="82296"/>
                  </a:lnTo>
                  <a:lnTo>
                    <a:pt x="1626108" y="740664"/>
                  </a:lnTo>
                  <a:lnTo>
                    <a:pt x="1619642" y="772698"/>
                  </a:lnTo>
                  <a:lnTo>
                    <a:pt x="1602009" y="798856"/>
                  </a:lnTo>
                  <a:lnTo>
                    <a:pt x="1575851" y="816493"/>
                  </a:lnTo>
                  <a:lnTo>
                    <a:pt x="1543812" y="822960"/>
                  </a:lnTo>
                  <a:lnTo>
                    <a:pt x="82295" y="822960"/>
                  </a:lnTo>
                  <a:lnTo>
                    <a:pt x="50261" y="816493"/>
                  </a:lnTo>
                  <a:lnTo>
                    <a:pt x="24103" y="798856"/>
                  </a:lnTo>
                  <a:lnTo>
                    <a:pt x="6466" y="772698"/>
                  </a:lnTo>
                  <a:lnTo>
                    <a:pt x="0" y="740664"/>
                  </a:lnTo>
                  <a:lnTo>
                    <a:pt x="0" y="82296"/>
                  </a:lnTo>
                  <a:close/>
                </a:path>
              </a:pathLst>
            </a:custGeom>
            <a:ln w="12700">
              <a:solidFill>
                <a:srgbClr val="4471C4"/>
              </a:solidFill>
            </a:ln>
          </p:spPr>
          <p:txBody>
            <a:bodyPr wrap="square" lIns="0" tIns="0" rIns="0" bIns="0" rtlCol="0"/>
            <a:lstStyle/>
            <a:p>
              <a:endParaRPr>
                <a:latin typeface="+mj-lt"/>
              </a:endParaRPr>
            </a:p>
          </p:txBody>
        </p:sp>
      </p:grpSp>
      <p:sp>
        <p:nvSpPr>
          <p:cNvPr id="18" name="object 18"/>
          <p:cNvSpPr txBox="1"/>
          <p:nvPr/>
        </p:nvSpPr>
        <p:spPr>
          <a:xfrm>
            <a:off x="271983" y="5971476"/>
            <a:ext cx="1383030" cy="711200"/>
          </a:xfrm>
          <a:prstGeom prst="rect">
            <a:avLst/>
          </a:prstGeom>
        </p:spPr>
        <p:txBody>
          <a:bodyPr vert="horz" wrap="square" lIns="0" tIns="30480" rIns="0" bIns="0" rtlCol="0">
            <a:spAutoFit/>
          </a:bodyPr>
          <a:lstStyle/>
          <a:p>
            <a:pPr marL="12700" marR="5080" algn="ctr">
              <a:lnSpc>
                <a:spcPts val="1320"/>
              </a:lnSpc>
              <a:spcBef>
                <a:spcPts val="240"/>
              </a:spcBef>
            </a:pPr>
            <a:r>
              <a:rPr sz="1200" spc="-5" dirty="0">
                <a:solidFill>
                  <a:srgbClr val="4471C4"/>
                </a:solidFill>
                <a:latin typeface="+mj-lt"/>
                <a:cs typeface="Calibri"/>
              </a:rPr>
              <a:t>Calculate</a:t>
            </a:r>
            <a:r>
              <a:rPr sz="1200" spc="-50" dirty="0">
                <a:solidFill>
                  <a:srgbClr val="4471C4"/>
                </a:solidFill>
                <a:latin typeface="+mj-lt"/>
                <a:cs typeface="Calibri"/>
              </a:rPr>
              <a:t> </a:t>
            </a:r>
            <a:r>
              <a:rPr sz="1200" dirty="0">
                <a:solidFill>
                  <a:srgbClr val="4471C4"/>
                </a:solidFill>
                <a:latin typeface="+mj-lt"/>
                <a:cs typeface="Calibri"/>
              </a:rPr>
              <a:t>the</a:t>
            </a:r>
            <a:r>
              <a:rPr sz="1200" spc="-50" dirty="0">
                <a:solidFill>
                  <a:srgbClr val="4471C4"/>
                </a:solidFill>
                <a:latin typeface="+mj-lt"/>
                <a:cs typeface="Calibri"/>
              </a:rPr>
              <a:t> </a:t>
            </a:r>
            <a:r>
              <a:rPr sz="1200" spc="-5" dirty="0">
                <a:solidFill>
                  <a:srgbClr val="4471C4"/>
                </a:solidFill>
                <a:latin typeface="+mj-lt"/>
                <a:cs typeface="Calibri"/>
              </a:rPr>
              <a:t>number </a:t>
            </a:r>
            <a:r>
              <a:rPr sz="1200" spc="-254" dirty="0">
                <a:solidFill>
                  <a:srgbClr val="4471C4"/>
                </a:solidFill>
                <a:latin typeface="+mj-lt"/>
                <a:cs typeface="Calibri"/>
              </a:rPr>
              <a:t> </a:t>
            </a:r>
            <a:r>
              <a:rPr sz="1200" spc="-5" dirty="0">
                <a:solidFill>
                  <a:srgbClr val="4471C4"/>
                </a:solidFill>
                <a:latin typeface="+mj-lt"/>
                <a:cs typeface="Calibri"/>
              </a:rPr>
              <a:t>and occurrence </a:t>
            </a:r>
            <a:r>
              <a:rPr sz="1200" dirty="0">
                <a:solidFill>
                  <a:srgbClr val="4471C4"/>
                </a:solidFill>
                <a:latin typeface="+mj-lt"/>
                <a:cs typeface="Calibri"/>
              </a:rPr>
              <a:t>of </a:t>
            </a:r>
            <a:r>
              <a:rPr sz="1200" spc="5" dirty="0">
                <a:solidFill>
                  <a:srgbClr val="4471C4"/>
                </a:solidFill>
                <a:latin typeface="+mj-lt"/>
                <a:cs typeface="Calibri"/>
              </a:rPr>
              <a:t> </a:t>
            </a:r>
            <a:r>
              <a:rPr sz="1200" dirty="0">
                <a:solidFill>
                  <a:srgbClr val="4471C4"/>
                </a:solidFill>
                <a:latin typeface="+mj-lt"/>
                <a:cs typeface="Calibri"/>
              </a:rPr>
              <a:t>mission </a:t>
            </a:r>
            <a:r>
              <a:rPr sz="1200" spc="-5" dirty="0">
                <a:solidFill>
                  <a:srgbClr val="4471C4"/>
                </a:solidFill>
                <a:latin typeface="+mj-lt"/>
                <a:cs typeface="Calibri"/>
              </a:rPr>
              <a:t>outcome per </a:t>
            </a:r>
            <a:r>
              <a:rPr sz="1200" spc="-260" dirty="0">
                <a:solidFill>
                  <a:srgbClr val="4471C4"/>
                </a:solidFill>
                <a:latin typeface="+mj-lt"/>
                <a:cs typeface="Calibri"/>
              </a:rPr>
              <a:t> </a:t>
            </a:r>
            <a:r>
              <a:rPr sz="1200" dirty="0">
                <a:solidFill>
                  <a:srgbClr val="4471C4"/>
                </a:solidFill>
                <a:latin typeface="+mj-lt"/>
                <a:cs typeface="Calibri"/>
              </a:rPr>
              <a:t>orbit</a:t>
            </a:r>
            <a:r>
              <a:rPr sz="1200" spc="-20" dirty="0">
                <a:solidFill>
                  <a:srgbClr val="4471C4"/>
                </a:solidFill>
                <a:latin typeface="+mj-lt"/>
                <a:cs typeface="Calibri"/>
              </a:rPr>
              <a:t> </a:t>
            </a:r>
            <a:r>
              <a:rPr sz="1200" dirty="0">
                <a:solidFill>
                  <a:srgbClr val="4471C4"/>
                </a:solidFill>
                <a:latin typeface="+mj-lt"/>
                <a:cs typeface="Calibri"/>
              </a:rPr>
              <a:t>type</a:t>
            </a:r>
            <a:endParaRPr sz="1200" dirty="0">
              <a:latin typeface="+mj-lt"/>
              <a:cs typeface="Calibri"/>
            </a:endParaRPr>
          </a:p>
        </p:txBody>
      </p:sp>
      <p:grpSp>
        <p:nvGrpSpPr>
          <p:cNvPr id="19" name="object 19"/>
          <p:cNvGrpSpPr/>
          <p:nvPr/>
        </p:nvGrpSpPr>
        <p:grpSpPr>
          <a:xfrm>
            <a:off x="1840738" y="5925706"/>
            <a:ext cx="1638935" cy="835660"/>
            <a:chOff x="2107438" y="5784850"/>
            <a:chExt cx="1638935" cy="835660"/>
          </a:xfrm>
        </p:grpSpPr>
        <p:sp>
          <p:nvSpPr>
            <p:cNvPr id="20" name="object 20"/>
            <p:cNvSpPr/>
            <p:nvPr/>
          </p:nvSpPr>
          <p:spPr>
            <a:xfrm>
              <a:off x="2113788" y="5791200"/>
              <a:ext cx="1626235" cy="822960"/>
            </a:xfrm>
            <a:custGeom>
              <a:avLst/>
              <a:gdLst/>
              <a:ahLst/>
              <a:cxnLst/>
              <a:rect l="l" t="t" r="r" b="b"/>
              <a:pathLst>
                <a:path w="1626235" h="822959">
                  <a:moveTo>
                    <a:pt x="1543812" y="0"/>
                  </a:moveTo>
                  <a:lnTo>
                    <a:pt x="82295" y="0"/>
                  </a:lnTo>
                  <a:lnTo>
                    <a:pt x="50256" y="6466"/>
                  </a:lnTo>
                  <a:lnTo>
                    <a:pt x="24098" y="24103"/>
                  </a:lnTo>
                  <a:lnTo>
                    <a:pt x="6465" y="50261"/>
                  </a:lnTo>
                  <a:lnTo>
                    <a:pt x="0" y="82296"/>
                  </a:lnTo>
                  <a:lnTo>
                    <a:pt x="0" y="740664"/>
                  </a:lnTo>
                  <a:lnTo>
                    <a:pt x="6465" y="772698"/>
                  </a:lnTo>
                  <a:lnTo>
                    <a:pt x="24098" y="798856"/>
                  </a:lnTo>
                  <a:lnTo>
                    <a:pt x="50256" y="816493"/>
                  </a:lnTo>
                  <a:lnTo>
                    <a:pt x="82295" y="822960"/>
                  </a:lnTo>
                  <a:lnTo>
                    <a:pt x="1543812" y="822960"/>
                  </a:lnTo>
                  <a:lnTo>
                    <a:pt x="1575851" y="816493"/>
                  </a:lnTo>
                  <a:lnTo>
                    <a:pt x="1602009" y="798856"/>
                  </a:lnTo>
                  <a:lnTo>
                    <a:pt x="1619642" y="772698"/>
                  </a:lnTo>
                  <a:lnTo>
                    <a:pt x="1626108" y="740664"/>
                  </a:lnTo>
                  <a:lnTo>
                    <a:pt x="1626108" y="82296"/>
                  </a:lnTo>
                  <a:lnTo>
                    <a:pt x="1619642" y="50261"/>
                  </a:lnTo>
                  <a:lnTo>
                    <a:pt x="1602009" y="24103"/>
                  </a:lnTo>
                  <a:lnTo>
                    <a:pt x="1575851" y="6466"/>
                  </a:lnTo>
                  <a:lnTo>
                    <a:pt x="1543812" y="0"/>
                  </a:lnTo>
                  <a:close/>
                </a:path>
              </a:pathLst>
            </a:custGeom>
            <a:solidFill>
              <a:srgbClr val="F5F5F5"/>
            </a:solidFill>
          </p:spPr>
          <p:txBody>
            <a:bodyPr wrap="square" lIns="0" tIns="0" rIns="0" bIns="0" rtlCol="0"/>
            <a:lstStyle/>
            <a:p>
              <a:endParaRPr>
                <a:latin typeface="+mj-lt"/>
              </a:endParaRPr>
            </a:p>
          </p:txBody>
        </p:sp>
        <p:sp>
          <p:nvSpPr>
            <p:cNvPr id="21" name="object 21"/>
            <p:cNvSpPr/>
            <p:nvPr/>
          </p:nvSpPr>
          <p:spPr>
            <a:xfrm>
              <a:off x="2113788" y="5791200"/>
              <a:ext cx="1626235" cy="822960"/>
            </a:xfrm>
            <a:custGeom>
              <a:avLst/>
              <a:gdLst/>
              <a:ahLst/>
              <a:cxnLst/>
              <a:rect l="l" t="t" r="r" b="b"/>
              <a:pathLst>
                <a:path w="1626235" h="822959">
                  <a:moveTo>
                    <a:pt x="0" y="82296"/>
                  </a:moveTo>
                  <a:lnTo>
                    <a:pt x="6465" y="50261"/>
                  </a:lnTo>
                  <a:lnTo>
                    <a:pt x="24098" y="24103"/>
                  </a:lnTo>
                  <a:lnTo>
                    <a:pt x="50256" y="6466"/>
                  </a:lnTo>
                  <a:lnTo>
                    <a:pt x="82295" y="0"/>
                  </a:lnTo>
                  <a:lnTo>
                    <a:pt x="1543812" y="0"/>
                  </a:lnTo>
                  <a:lnTo>
                    <a:pt x="1575851" y="6466"/>
                  </a:lnTo>
                  <a:lnTo>
                    <a:pt x="1602009" y="24103"/>
                  </a:lnTo>
                  <a:lnTo>
                    <a:pt x="1619642" y="50261"/>
                  </a:lnTo>
                  <a:lnTo>
                    <a:pt x="1626108" y="82296"/>
                  </a:lnTo>
                  <a:lnTo>
                    <a:pt x="1626108" y="740664"/>
                  </a:lnTo>
                  <a:lnTo>
                    <a:pt x="1619642" y="772698"/>
                  </a:lnTo>
                  <a:lnTo>
                    <a:pt x="1602009" y="798856"/>
                  </a:lnTo>
                  <a:lnTo>
                    <a:pt x="1575851" y="816493"/>
                  </a:lnTo>
                  <a:lnTo>
                    <a:pt x="1543812" y="822960"/>
                  </a:lnTo>
                  <a:lnTo>
                    <a:pt x="82295" y="822960"/>
                  </a:lnTo>
                  <a:lnTo>
                    <a:pt x="50256" y="816493"/>
                  </a:lnTo>
                  <a:lnTo>
                    <a:pt x="24098" y="798856"/>
                  </a:lnTo>
                  <a:lnTo>
                    <a:pt x="6465" y="772698"/>
                  </a:lnTo>
                  <a:lnTo>
                    <a:pt x="0" y="740664"/>
                  </a:lnTo>
                  <a:lnTo>
                    <a:pt x="0" y="82296"/>
                  </a:lnTo>
                  <a:close/>
                </a:path>
              </a:pathLst>
            </a:custGeom>
            <a:ln w="12700">
              <a:solidFill>
                <a:srgbClr val="4471C4"/>
              </a:solidFill>
            </a:ln>
          </p:spPr>
          <p:txBody>
            <a:bodyPr wrap="square" lIns="0" tIns="0" rIns="0" bIns="0" rtlCol="0"/>
            <a:lstStyle/>
            <a:p>
              <a:endParaRPr>
                <a:latin typeface="+mj-lt"/>
              </a:endParaRPr>
            </a:p>
          </p:txBody>
        </p:sp>
      </p:grpSp>
      <p:sp>
        <p:nvSpPr>
          <p:cNvPr id="22" name="object 22"/>
          <p:cNvSpPr txBox="1"/>
          <p:nvPr/>
        </p:nvSpPr>
        <p:spPr>
          <a:xfrm>
            <a:off x="2024633" y="6106503"/>
            <a:ext cx="1270000" cy="412549"/>
          </a:xfrm>
          <a:prstGeom prst="rect">
            <a:avLst/>
          </a:prstGeom>
        </p:spPr>
        <p:txBody>
          <a:bodyPr vert="horz" wrap="square" lIns="0" tIns="12700" rIns="0" bIns="0" rtlCol="0">
            <a:spAutoFit/>
          </a:bodyPr>
          <a:lstStyle/>
          <a:p>
            <a:pPr algn="ctr">
              <a:lnSpc>
                <a:spcPts val="1610"/>
              </a:lnSpc>
              <a:spcBef>
                <a:spcPts val="100"/>
              </a:spcBef>
            </a:pPr>
            <a:r>
              <a:rPr sz="1200" spc="-5" dirty="0">
                <a:solidFill>
                  <a:srgbClr val="4471C4"/>
                </a:solidFill>
                <a:latin typeface="+mj-lt"/>
                <a:cs typeface="Calibri"/>
              </a:rPr>
              <a:t>Export</a:t>
            </a:r>
            <a:r>
              <a:rPr sz="1200" spc="-40" dirty="0">
                <a:solidFill>
                  <a:srgbClr val="4471C4"/>
                </a:solidFill>
                <a:latin typeface="+mj-lt"/>
                <a:cs typeface="Calibri"/>
              </a:rPr>
              <a:t> </a:t>
            </a:r>
            <a:r>
              <a:rPr sz="1200" spc="-10" dirty="0">
                <a:solidFill>
                  <a:srgbClr val="4471C4"/>
                </a:solidFill>
                <a:latin typeface="+mj-lt"/>
                <a:cs typeface="Calibri"/>
              </a:rPr>
              <a:t>dataset</a:t>
            </a:r>
            <a:r>
              <a:rPr sz="1200" spc="-20" dirty="0">
                <a:solidFill>
                  <a:srgbClr val="4471C4"/>
                </a:solidFill>
                <a:latin typeface="+mj-lt"/>
                <a:cs typeface="Calibri"/>
              </a:rPr>
              <a:t> </a:t>
            </a:r>
            <a:r>
              <a:rPr sz="1200" dirty="0">
                <a:solidFill>
                  <a:srgbClr val="4471C4"/>
                </a:solidFill>
                <a:latin typeface="+mj-lt"/>
                <a:cs typeface="Calibri"/>
              </a:rPr>
              <a:t>as</a:t>
            </a:r>
            <a:endParaRPr sz="1200" dirty="0">
              <a:latin typeface="+mj-lt"/>
              <a:cs typeface="Calibri"/>
            </a:endParaRPr>
          </a:p>
          <a:p>
            <a:pPr marL="1270" algn="ctr">
              <a:lnSpc>
                <a:spcPts val="1610"/>
              </a:lnSpc>
            </a:pPr>
            <a:r>
              <a:rPr sz="1200" spc="-10" dirty="0">
                <a:solidFill>
                  <a:srgbClr val="4471C4"/>
                </a:solidFill>
                <a:latin typeface="+mj-lt"/>
                <a:cs typeface="Calibri"/>
              </a:rPr>
              <a:t>.</a:t>
            </a:r>
            <a:r>
              <a:rPr lang="en-US" sz="1200" spc="-10" dirty="0">
                <a:solidFill>
                  <a:srgbClr val="4471C4"/>
                </a:solidFill>
                <a:latin typeface="+mj-lt"/>
                <a:cs typeface="Calibri"/>
              </a:rPr>
              <a:t>csv file</a:t>
            </a:r>
            <a:endParaRPr sz="1200" dirty="0">
              <a:latin typeface="+mj-lt"/>
              <a:cs typeface="Calibri"/>
            </a:endParaRPr>
          </a:p>
        </p:txBody>
      </p:sp>
      <p:grpSp>
        <p:nvGrpSpPr>
          <p:cNvPr id="23" name="object 23"/>
          <p:cNvGrpSpPr/>
          <p:nvPr/>
        </p:nvGrpSpPr>
        <p:grpSpPr>
          <a:xfrm>
            <a:off x="3602482" y="4988446"/>
            <a:ext cx="3333750" cy="834390"/>
            <a:chOff x="3869182" y="4847590"/>
            <a:chExt cx="3333750" cy="834390"/>
          </a:xfrm>
        </p:grpSpPr>
        <p:sp>
          <p:nvSpPr>
            <p:cNvPr id="24" name="object 24"/>
            <p:cNvSpPr/>
            <p:nvPr/>
          </p:nvSpPr>
          <p:spPr>
            <a:xfrm>
              <a:off x="3875532" y="4853940"/>
              <a:ext cx="3321050" cy="821690"/>
            </a:xfrm>
            <a:custGeom>
              <a:avLst/>
              <a:gdLst/>
              <a:ahLst/>
              <a:cxnLst/>
              <a:rect l="l" t="t" r="r" b="b"/>
              <a:pathLst>
                <a:path w="3321050" h="821689">
                  <a:moveTo>
                    <a:pt x="3238626" y="0"/>
                  </a:moveTo>
                  <a:lnTo>
                    <a:pt x="82168" y="0"/>
                  </a:lnTo>
                  <a:lnTo>
                    <a:pt x="50202" y="6463"/>
                  </a:lnTo>
                  <a:lnTo>
                    <a:pt x="24082" y="24082"/>
                  </a:lnTo>
                  <a:lnTo>
                    <a:pt x="6463" y="50202"/>
                  </a:lnTo>
                  <a:lnTo>
                    <a:pt x="0" y="82168"/>
                  </a:lnTo>
                  <a:lnTo>
                    <a:pt x="0" y="739292"/>
                  </a:lnTo>
                  <a:lnTo>
                    <a:pt x="6463" y="771265"/>
                  </a:lnTo>
                  <a:lnTo>
                    <a:pt x="24082" y="797375"/>
                  </a:lnTo>
                  <a:lnTo>
                    <a:pt x="50202" y="814980"/>
                  </a:lnTo>
                  <a:lnTo>
                    <a:pt x="82168" y="821436"/>
                  </a:lnTo>
                  <a:lnTo>
                    <a:pt x="3238626" y="821436"/>
                  </a:lnTo>
                  <a:lnTo>
                    <a:pt x="3270593" y="814980"/>
                  </a:lnTo>
                  <a:lnTo>
                    <a:pt x="3296713" y="797375"/>
                  </a:lnTo>
                  <a:lnTo>
                    <a:pt x="3314332" y="771265"/>
                  </a:lnTo>
                  <a:lnTo>
                    <a:pt x="3320795" y="739292"/>
                  </a:lnTo>
                  <a:lnTo>
                    <a:pt x="3320795" y="82168"/>
                  </a:lnTo>
                  <a:lnTo>
                    <a:pt x="3314332" y="50202"/>
                  </a:lnTo>
                  <a:lnTo>
                    <a:pt x="3296713" y="24082"/>
                  </a:lnTo>
                  <a:lnTo>
                    <a:pt x="3270593" y="6463"/>
                  </a:lnTo>
                  <a:lnTo>
                    <a:pt x="3238626" y="0"/>
                  </a:lnTo>
                  <a:close/>
                </a:path>
              </a:pathLst>
            </a:custGeom>
            <a:solidFill>
              <a:srgbClr val="F1F1F1"/>
            </a:solidFill>
          </p:spPr>
          <p:txBody>
            <a:bodyPr wrap="square" lIns="0" tIns="0" rIns="0" bIns="0" rtlCol="0"/>
            <a:lstStyle/>
            <a:p>
              <a:endParaRPr>
                <a:latin typeface="+mj-lt"/>
              </a:endParaRPr>
            </a:p>
          </p:txBody>
        </p:sp>
        <p:sp>
          <p:nvSpPr>
            <p:cNvPr id="25" name="object 25"/>
            <p:cNvSpPr/>
            <p:nvPr/>
          </p:nvSpPr>
          <p:spPr>
            <a:xfrm>
              <a:off x="3875532" y="4853940"/>
              <a:ext cx="3321050" cy="821690"/>
            </a:xfrm>
            <a:custGeom>
              <a:avLst/>
              <a:gdLst/>
              <a:ahLst/>
              <a:cxnLst/>
              <a:rect l="l" t="t" r="r" b="b"/>
              <a:pathLst>
                <a:path w="3321050" h="821689">
                  <a:moveTo>
                    <a:pt x="0" y="82168"/>
                  </a:moveTo>
                  <a:lnTo>
                    <a:pt x="6463" y="50202"/>
                  </a:lnTo>
                  <a:lnTo>
                    <a:pt x="24082" y="24082"/>
                  </a:lnTo>
                  <a:lnTo>
                    <a:pt x="50202" y="6463"/>
                  </a:lnTo>
                  <a:lnTo>
                    <a:pt x="82168" y="0"/>
                  </a:lnTo>
                  <a:lnTo>
                    <a:pt x="3238626" y="0"/>
                  </a:lnTo>
                  <a:lnTo>
                    <a:pt x="3270593" y="6463"/>
                  </a:lnTo>
                  <a:lnTo>
                    <a:pt x="3296713" y="24082"/>
                  </a:lnTo>
                  <a:lnTo>
                    <a:pt x="3314332" y="50202"/>
                  </a:lnTo>
                  <a:lnTo>
                    <a:pt x="3320795" y="82168"/>
                  </a:lnTo>
                  <a:lnTo>
                    <a:pt x="3320795" y="739292"/>
                  </a:lnTo>
                  <a:lnTo>
                    <a:pt x="3314332" y="771265"/>
                  </a:lnTo>
                  <a:lnTo>
                    <a:pt x="3296713" y="797375"/>
                  </a:lnTo>
                  <a:lnTo>
                    <a:pt x="3270593" y="814980"/>
                  </a:lnTo>
                  <a:lnTo>
                    <a:pt x="3238626" y="821436"/>
                  </a:lnTo>
                  <a:lnTo>
                    <a:pt x="82168" y="821436"/>
                  </a:lnTo>
                  <a:lnTo>
                    <a:pt x="50202" y="814980"/>
                  </a:lnTo>
                  <a:lnTo>
                    <a:pt x="24082" y="797375"/>
                  </a:lnTo>
                  <a:lnTo>
                    <a:pt x="6463" y="771265"/>
                  </a:lnTo>
                  <a:lnTo>
                    <a:pt x="0" y="739292"/>
                  </a:lnTo>
                  <a:lnTo>
                    <a:pt x="0" y="82168"/>
                  </a:lnTo>
                  <a:close/>
                </a:path>
              </a:pathLst>
            </a:custGeom>
            <a:ln w="12700">
              <a:solidFill>
                <a:srgbClr val="4471C4"/>
              </a:solidFill>
            </a:ln>
          </p:spPr>
          <p:txBody>
            <a:bodyPr wrap="square" lIns="0" tIns="0" rIns="0" bIns="0" rtlCol="0"/>
            <a:lstStyle/>
            <a:p>
              <a:endParaRPr>
                <a:latin typeface="+mj-lt"/>
              </a:endParaRPr>
            </a:p>
          </p:txBody>
        </p:sp>
      </p:grpSp>
      <p:sp>
        <p:nvSpPr>
          <p:cNvPr id="26" name="object 26"/>
          <p:cNvSpPr txBox="1"/>
          <p:nvPr/>
        </p:nvSpPr>
        <p:spPr>
          <a:xfrm>
            <a:off x="3856735" y="5055248"/>
            <a:ext cx="2825750" cy="640080"/>
          </a:xfrm>
          <a:prstGeom prst="rect">
            <a:avLst/>
          </a:prstGeom>
        </p:spPr>
        <p:txBody>
          <a:bodyPr vert="horz" wrap="square" lIns="0" tIns="43180" rIns="0" bIns="0" rtlCol="0">
            <a:spAutoFit/>
          </a:bodyPr>
          <a:lstStyle/>
          <a:p>
            <a:pPr marL="88900" marR="5080" indent="-76200">
              <a:lnSpc>
                <a:spcPts val="2320"/>
              </a:lnSpc>
              <a:spcBef>
                <a:spcPts val="340"/>
              </a:spcBef>
            </a:pPr>
            <a:r>
              <a:rPr sz="2100" spc="-10" dirty="0">
                <a:solidFill>
                  <a:srgbClr val="4471C4"/>
                </a:solidFill>
                <a:latin typeface="+mj-lt"/>
                <a:cs typeface="Calibri"/>
              </a:rPr>
              <a:t>Calculate</a:t>
            </a:r>
            <a:r>
              <a:rPr sz="2100" spc="-25" dirty="0">
                <a:solidFill>
                  <a:srgbClr val="4471C4"/>
                </a:solidFill>
                <a:latin typeface="+mj-lt"/>
                <a:cs typeface="Calibri"/>
              </a:rPr>
              <a:t> </a:t>
            </a:r>
            <a:r>
              <a:rPr sz="2100" dirty="0">
                <a:solidFill>
                  <a:srgbClr val="4471C4"/>
                </a:solidFill>
                <a:latin typeface="+mj-lt"/>
                <a:cs typeface="Calibri"/>
              </a:rPr>
              <a:t>the</a:t>
            </a:r>
            <a:r>
              <a:rPr sz="2100" spc="-35" dirty="0">
                <a:solidFill>
                  <a:srgbClr val="4471C4"/>
                </a:solidFill>
                <a:latin typeface="+mj-lt"/>
                <a:cs typeface="Calibri"/>
              </a:rPr>
              <a:t> </a:t>
            </a:r>
            <a:r>
              <a:rPr sz="2100" spc="-5" dirty="0">
                <a:solidFill>
                  <a:srgbClr val="4471C4"/>
                </a:solidFill>
                <a:latin typeface="+mj-lt"/>
                <a:cs typeface="Calibri"/>
              </a:rPr>
              <a:t>number</a:t>
            </a:r>
            <a:r>
              <a:rPr sz="2100" spc="-25" dirty="0">
                <a:solidFill>
                  <a:srgbClr val="4471C4"/>
                </a:solidFill>
                <a:latin typeface="+mj-lt"/>
                <a:cs typeface="Calibri"/>
              </a:rPr>
              <a:t> </a:t>
            </a:r>
            <a:r>
              <a:rPr sz="2100" dirty="0">
                <a:solidFill>
                  <a:srgbClr val="4471C4"/>
                </a:solidFill>
                <a:latin typeface="+mj-lt"/>
                <a:cs typeface="Calibri"/>
              </a:rPr>
              <a:t>and </a:t>
            </a:r>
            <a:r>
              <a:rPr sz="2100" spc="-459" dirty="0">
                <a:solidFill>
                  <a:srgbClr val="4471C4"/>
                </a:solidFill>
                <a:latin typeface="+mj-lt"/>
                <a:cs typeface="Calibri"/>
              </a:rPr>
              <a:t> </a:t>
            </a:r>
            <a:r>
              <a:rPr sz="2100" spc="-10" dirty="0">
                <a:solidFill>
                  <a:srgbClr val="4471C4"/>
                </a:solidFill>
                <a:latin typeface="+mj-lt"/>
                <a:cs typeface="Calibri"/>
              </a:rPr>
              <a:t>occurrence </a:t>
            </a:r>
            <a:r>
              <a:rPr sz="2100" spc="-5" dirty="0">
                <a:solidFill>
                  <a:srgbClr val="4471C4"/>
                </a:solidFill>
                <a:latin typeface="+mj-lt"/>
                <a:cs typeface="Calibri"/>
              </a:rPr>
              <a:t>of</a:t>
            </a:r>
            <a:r>
              <a:rPr sz="2100" spc="-15" dirty="0">
                <a:solidFill>
                  <a:srgbClr val="4471C4"/>
                </a:solidFill>
                <a:latin typeface="+mj-lt"/>
                <a:cs typeface="Calibri"/>
              </a:rPr>
              <a:t> </a:t>
            </a:r>
            <a:r>
              <a:rPr sz="2100" dirty="0">
                <a:solidFill>
                  <a:srgbClr val="4471C4"/>
                </a:solidFill>
                <a:latin typeface="+mj-lt"/>
                <a:cs typeface="Calibri"/>
              </a:rPr>
              <a:t>each</a:t>
            </a:r>
            <a:r>
              <a:rPr sz="2100" spc="-5" dirty="0">
                <a:solidFill>
                  <a:srgbClr val="4471C4"/>
                </a:solidFill>
                <a:latin typeface="+mj-lt"/>
                <a:cs typeface="Calibri"/>
              </a:rPr>
              <a:t> orbit</a:t>
            </a:r>
            <a:endParaRPr sz="2100">
              <a:latin typeface="+mj-lt"/>
              <a:cs typeface="Calibri"/>
            </a:endParaRPr>
          </a:p>
        </p:txBody>
      </p:sp>
      <p:grpSp>
        <p:nvGrpSpPr>
          <p:cNvPr id="27" name="object 27"/>
          <p:cNvGrpSpPr/>
          <p:nvPr/>
        </p:nvGrpSpPr>
        <p:grpSpPr>
          <a:xfrm>
            <a:off x="3602482" y="5925706"/>
            <a:ext cx="1638935" cy="835660"/>
            <a:chOff x="3869182" y="5784850"/>
            <a:chExt cx="1638935" cy="835660"/>
          </a:xfrm>
        </p:grpSpPr>
        <p:sp>
          <p:nvSpPr>
            <p:cNvPr id="28" name="object 28"/>
            <p:cNvSpPr/>
            <p:nvPr/>
          </p:nvSpPr>
          <p:spPr>
            <a:xfrm>
              <a:off x="3875532" y="5791200"/>
              <a:ext cx="1626235" cy="822960"/>
            </a:xfrm>
            <a:custGeom>
              <a:avLst/>
              <a:gdLst/>
              <a:ahLst/>
              <a:cxnLst/>
              <a:rect l="l" t="t" r="r" b="b"/>
              <a:pathLst>
                <a:path w="1626235" h="822959">
                  <a:moveTo>
                    <a:pt x="1543812" y="0"/>
                  </a:moveTo>
                  <a:lnTo>
                    <a:pt x="82295" y="0"/>
                  </a:lnTo>
                  <a:lnTo>
                    <a:pt x="50256" y="6466"/>
                  </a:lnTo>
                  <a:lnTo>
                    <a:pt x="24098" y="24103"/>
                  </a:lnTo>
                  <a:lnTo>
                    <a:pt x="6465" y="50261"/>
                  </a:lnTo>
                  <a:lnTo>
                    <a:pt x="0" y="82296"/>
                  </a:lnTo>
                  <a:lnTo>
                    <a:pt x="0" y="740664"/>
                  </a:lnTo>
                  <a:lnTo>
                    <a:pt x="6465" y="772698"/>
                  </a:lnTo>
                  <a:lnTo>
                    <a:pt x="24098" y="798856"/>
                  </a:lnTo>
                  <a:lnTo>
                    <a:pt x="50256" y="816493"/>
                  </a:lnTo>
                  <a:lnTo>
                    <a:pt x="82295" y="822960"/>
                  </a:lnTo>
                  <a:lnTo>
                    <a:pt x="1543812" y="822960"/>
                  </a:lnTo>
                  <a:lnTo>
                    <a:pt x="1575851" y="816493"/>
                  </a:lnTo>
                  <a:lnTo>
                    <a:pt x="1602009" y="798856"/>
                  </a:lnTo>
                  <a:lnTo>
                    <a:pt x="1619642" y="772698"/>
                  </a:lnTo>
                  <a:lnTo>
                    <a:pt x="1626107" y="740664"/>
                  </a:lnTo>
                  <a:lnTo>
                    <a:pt x="1626107" y="82296"/>
                  </a:lnTo>
                  <a:lnTo>
                    <a:pt x="1619642" y="50261"/>
                  </a:lnTo>
                  <a:lnTo>
                    <a:pt x="1602009" y="24103"/>
                  </a:lnTo>
                  <a:lnTo>
                    <a:pt x="1575851" y="6466"/>
                  </a:lnTo>
                  <a:lnTo>
                    <a:pt x="1543812" y="0"/>
                  </a:lnTo>
                  <a:close/>
                </a:path>
              </a:pathLst>
            </a:custGeom>
            <a:solidFill>
              <a:srgbClr val="F5F5F5"/>
            </a:solidFill>
          </p:spPr>
          <p:txBody>
            <a:bodyPr wrap="square" lIns="0" tIns="0" rIns="0" bIns="0" rtlCol="0"/>
            <a:lstStyle/>
            <a:p>
              <a:endParaRPr>
                <a:latin typeface="+mj-lt"/>
              </a:endParaRPr>
            </a:p>
          </p:txBody>
        </p:sp>
        <p:sp>
          <p:nvSpPr>
            <p:cNvPr id="29" name="object 29"/>
            <p:cNvSpPr/>
            <p:nvPr/>
          </p:nvSpPr>
          <p:spPr>
            <a:xfrm>
              <a:off x="3875532" y="5791200"/>
              <a:ext cx="1626235" cy="822960"/>
            </a:xfrm>
            <a:custGeom>
              <a:avLst/>
              <a:gdLst/>
              <a:ahLst/>
              <a:cxnLst/>
              <a:rect l="l" t="t" r="r" b="b"/>
              <a:pathLst>
                <a:path w="1626235" h="822959">
                  <a:moveTo>
                    <a:pt x="0" y="82296"/>
                  </a:moveTo>
                  <a:lnTo>
                    <a:pt x="6465" y="50261"/>
                  </a:lnTo>
                  <a:lnTo>
                    <a:pt x="24098" y="24103"/>
                  </a:lnTo>
                  <a:lnTo>
                    <a:pt x="50256" y="6466"/>
                  </a:lnTo>
                  <a:lnTo>
                    <a:pt x="82295" y="0"/>
                  </a:lnTo>
                  <a:lnTo>
                    <a:pt x="1543812" y="0"/>
                  </a:lnTo>
                  <a:lnTo>
                    <a:pt x="1575851" y="6466"/>
                  </a:lnTo>
                  <a:lnTo>
                    <a:pt x="1602009" y="24103"/>
                  </a:lnTo>
                  <a:lnTo>
                    <a:pt x="1619642" y="50261"/>
                  </a:lnTo>
                  <a:lnTo>
                    <a:pt x="1626107" y="82296"/>
                  </a:lnTo>
                  <a:lnTo>
                    <a:pt x="1626107" y="740664"/>
                  </a:lnTo>
                  <a:lnTo>
                    <a:pt x="1619642" y="772698"/>
                  </a:lnTo>
                  <a:lnTo>
                    <a:pt x="1602009" y="798856"/>
                  </a:lnTo>
                  <a:lnTo>
                    <a:pt x="1575851" y="816493"/>
                  </a:lnTo>
                  <a:lnTo>
                    <a:pt x="1543812" y="822960"/>
                  </a:lnTo>
                  <a:lnTo>
                    <a:pt x="82295" y="822960"/>
                  </a:lnTo>
                  <a:lnTo>
                    <a:pt x="50256" y="816493"/>
                  </a:lnTo>
                  <a:lnTo>
                    <a:pt x="24098" y="798856"/>
                  </a:lnTo>
                  <a:lnTo>
                    <a:pt x="6465" y="772698"/>
                  </a:lnTo>
                  <a:lnTo>
                    <a:pt x="0" y="740664"/>
                  </a:lnTo>
                  <a:lnTo>
                    <a:pt x="0" y="82296"/>
                  </a:lnTo>
                  <a:close/>
                </a:path>
              </a:pathLst>
            </a:custGeom>
            <a:ln w="12699">
              <a:solidFill>
                <a:srgbClr val="4471C4"/>
              </a:solidFill>
            </a:ln>
          </p:spPr>
          <p:txBody>
            <a:bodyPr wrap="square" lIns="0" tIns="0" rIns="0" bIns="0" rtlCol="0"/>
            <a:lstStyle/>
            <a:p>
              <a:endParaRPr>
                <a:latin typeface="+mj-lt"/>
              </a:endParaRPr>
            </a:p>
          </p:txBody>
        </p:sp>
      </p:grpSp>
      <p:sp>
        <p:nvSpPr>
          <p:cNvPr id="30" name="object 30"/>
          <p:cNvSpPr txBox="1"/>
          <p:nvPr/>
        </p:nvSpPr>
        <p:spPr>
          <a:xfrm>
            <a:off x="3699128" y="6008662"/>
            <a:ext cx="1447800" cy="604268"/>
          </a:xfrm>
          <a:prstGeom prst="rect">
            <a:avLst/>
          </a:prstGeom>
        </p:spPr>
        <p:txBody>
          <a:bodyPr vert="horz" wrap="square" lIns="0" tIns="34290" rIns="0" bIns="0" rtlCol="0">
            <a:spAutoFit/>
          </a:bodyPr>
          <a:lstStyle/>
          <a:p>
            <a:pPr marL="12700" marR="5080" indent="635" algn="ctr">
              <a:lnSpc>
                <a:spcPts val="1540"/>
              </a:lnSpc>
              <a:spcBef>
                <a:spcPts val="270"/>
              </a:spcBef>
            </a:pPr>
            <a:r>
              <a:rPr sz="1200" spc="-10" dirty="0">
                <a:solidFill>
                  <a:srgbClr val="4471C4"/>
                </a:solidFill>
                <a:latin typeface="+mj-lt"/>
                <a:cs typeface="Calibri"/>
              </a:rPr>
              <a:t>Create </a:t>
            </a:r>
            <a:r>
              <a:rPr sz="1200" dirty="0">
                <a:solidFill>
                  <a:srgbClr val="4471C4"/>
                </a:solidFill>
                <a:latin typeface="+mj-lt"/>
                <a:cs typeface="Calibri"/>
              </a:rPr>
              <a:t>a </a:t>
            </a:r>
            <a:r>
              <a:rPr sz="1200" spc="-5" dirty="0">
                <a:solidFill>
                  <a:srgbClr val="4471C4"/>
                </a:solidFill>
                <a:latin typeface="+mj-lt"/>
                <a:cs typeface="Calibri"/>
              </a:rPr>
              <a:t>landing </a:t>
            </a:r>
            <a:r>
              <a:rPr sz="1200" dirty="0">
                <a:solidFill>
                  <a:srgbClr val="4471C4"/>
                </a:solidFill>
                <a:latin typeface="+mj-lt"/>
                <a:cs typeface="Calibri"/>
              </a:rPr>
              <a:t> </a:t>
            </a:r>
            <a:r>
              <a:rPr sz="1200" spc="-10" dirty="0">
                <a:solidFill>
                  <a:srgbClr val="4471C4"/>
                </a:solidFill>
                <a:latin typeface="+mj-lt"/>
                <a:cs typeface="Calibri"/>
              </a:rPr>
              <a:t>outcome</a:t>
            </a:r>
            <a:r>
              <a:rPr sz="1200" spc="-40" dirty="0">
                <a:solidFill>
                  <a:srgbClr val="4471C4"/>
                </a:solidFill>
                <a:latin typeface="+mj-lt"/>
                <a:cs typeface="Calibri"/>
              </a:rPr>
              <a:t> </a:t>
            </a:r>
            <a:r>
              <a:rPr sz="1200" dirty="0">
                <a:solidFill>
                  <a:srgbClr val="4471C4"/>
                </a:solidFill>
                <a:latin typeface="+mj-lt"/>
                <a:cs typeface="Calibri"/>
              </a:rPr>
              <a:t>label</a:t>
            </a:r>
            <a:r>
              <a:rPr sz="1200" spc="-30" dirty="0">
                <a:solidFill>
                  <a:srgbClr val="4471C4"/>
                </a:solidFill>
                <a:latin typeface="+mj-lt"/>
                <a:cs typeface="Calibri"/>
              </a:rPr>
              <a:t> </a:t>
            </a:r>
            <a:r>
              <a:rPr sz="1200" spc="-10" dirty="0">
                <a:solidFill>
                  <a:srgbClr val="4471C4"/>
                </a:solidFill>
                <a:latin typeface="+mj-lt"/>
                <a:cs typeface="Calibri"/>
              </a:rPr>
              <a:t>from </a:t>
            </a:r>
            <a:r>
              <a:rPr sz="1200" spc="-305" dirty="0">
                <a:solidFill>
                  <a:srgbClr val="4471C4"/>
                </a:solidFill>
                <a:latin typeface="+mj-lt"/>
                <a:cs typeface="Calibri"/>
              </a:rPr>
              <a:t> </a:t>
            </a:r>
            <a:r>
              <a:rPr sz="1200" spc="-10" dirty="0">
                <a:solidFill>
                  <a:srgbClr val="4471C4"/>
                </a:solidFill>
                <a:latin typeface="+mj-lt"/>
                <a:cs typeface="Calibri"/>
              </a:rPr>
              <a:t>Outcome column</a:t>
            </a:r>
            <a:endParaRPr sz="1200" dirty="0">
              <a:latin typeface="+mj-lt"/>
              <a:cs typeface="Calibri"/>
            </a:endParaRPr>
          </a:p>
        </p:txBody>
      </p:sp>
      <p:grpSp>
        <p:nvGrpSpPr>
          <p:cNvPr id="31" name="object 31"/>
          <p:cNvGrpSpPr/>
          <p:nvPr/>
        </p:nvGrpSpPr>
        <p:grpSpPr>
          <a:xfrm>
            <a:off x="5297170" y="5925706"/>
            <a:ext cx="1638935" cy="835660"/>
            <a:chOff x="5563870" y="5784850"/>
            <a:chExt cx="1638935" cy="835660"/>
          </a:xfrm>
        </p:grpSpPr>
        <p:sp>
          <p:nvSpPr>
            <p:cNvPr id="32" name="object 32"/>
            <p:cNvSpPr/>
            <p:nvPr/>
          </p:nvSpPr>
          <p:spPr>
            <a:xfrm>
              <a:off x="5570220" y="5791200"/>
              <a:ext cx="1626235" cy="822960"/>
            </a:xfrm>
            <a:custGeom>
              <a:avLst/>
              <a:gdLst/>
              <a:ahLst/>
              <a:cxnLst/>
              <a:rect l="l" t="t" r="r" b="b"/>
              <a:pathLst>
                <a:path w="1626234" h="822959">
                  <a:moveTo>
                    <a:pt x="1543811" y="0"/>
                  </a:moveTo>
                  <a:lnTo>
                    <a:pt x="82295" y="0"/>
                  </a:lnTo>
                  <a:lnTo>
                    <a:pt x="50256" y="6466"/>
                  </a:lnTo>
                  <a:lnTo>
                    <a:pt x="24098" y="24103"/>
                  </a:lnTo>
                  <a:lnTo>
                    <a:pt x="6465" y="50261"/>
                  </a:lnTo>
                  <a:lnTo>
                    <a:pt x="0" y="82296"/>
                  </a:lnTo>
                  <a:lnTo>
                    <a:pt x="0" y="740664"/>
                  </a:lnTo>
                  <a:lnTo>
                    <a:pt x="6465" y="772698"/>
                  </a:lnTo>
                  <a:lnTo>
                    <a:pt x="24098" y="798856"/>
                  </a:lnTo>
                  <a:lnTo>
                    <a:pt x="50256" y="816493"/>
                  </a:lnTo>
                  <a:lnTo>
                    <a:pt x="82295" y="822960"/>
                  </a:lnTo>
                  <a:lnTo>
                    <a:pt x="1543811" y="822960"/>
                  </a:lnTo>
                  <a:lnTo>
                    <a:pt x="1575851" y="816493"/>
                  </a:lnTo>
                  <a:lnTo>
                    <a:pt x="1602009" y="798856"/>
                  </a:lnTo>
                  <a:lnTo>
                    <a:pt x="1619642" y="772698"/>
                  </a:lnTo>
                  <a:lnTo>
                    <a:pt x="1626107" y="740664"/>
                  </a:lnTo>
                  <a:lnTo>
                    <a:pt x="1626107" y="82296"/>
                  </a:lnTo>
                  <a:lnTo>
                    <a:pt x="1619642" y="50261"/>
                  </a:lnTo>
                  <a:lnTo>
                    <a:pt x="1602009" y="24103"/>
                  </a:lnTo>
                  <a:lnTo>
                    <a:pt x="1575851" y="6466"/>
                  </a:lnTo>
                  <a:lnTo>
                    <a:pt x="1543811" y="0"/>
                  </a:lnTo>
                  <a:close/>
                </a:path>
              </a:pathLst>
            </a:custGeom>
            <a:solidFill>
              <a:srgbClr val="F5F5F5"/>
            </a:solidFill>
          </p:spPr>
          <p:txBody>
            <a:bodyPr wrap="square" lIns="0" tIns="0" rIns="0" bIns="0" rtlCol="0"/>
            <a:lstStyle/>
            <a:p>
              <a:endParaRPr>
                <a:latin typeface="+mj-lt"/>
              </a:endParaRPr>
            </a:p>
          </p:txBody>
        </p:sp>
        <p:sp>
          <p:nvSpPr>
            <p:cNvPr id="33" name="object 33"/>
            <p:cNvSpPr/>
            <p:nvPr/>
          </p:nvSpPr>
          <p:spPr>
            <a:xfrm>
              <a:off x="5570220" y="5791200"/>
              <a:ext cx="1626235" cy="822960"/>
            </a:xfrm>
            <a:custGeom>
              <a:avLst/>
              <a:gdLst/>
              <a:ahLst/>
              <a:cxnLst/>
              <a:rect l="l" t="t" r="r" b="b"/>
              <a:pathLst>
                <a:path w="1626234" h="822959">
                  <a:moveTo>
                    <a:pt x="0" y="82296"/>
                  </a:moveTo>
                  <a:lnTo>
                    <a:pt x="6465" y="50261"/>
                  </a:lnTo>
                  <a:lnTo>
                    <a:pt x="24098" y="24103"/>
                  </a:lnTo>
                  <a:lnTo>
                    <a:pt x="50256" y="6466"/>
                  </a:lnTo>
                  <a:lnTo>
                    <a:pt x="82295" y="0"/>
                  </a:lnTo>
                  <a:lnTo>
                    <a:pt x="1543811" y="0"/>
                  </a:lnTo>
                  <a:lnTo>
                    <a:pt x="1575851" y="6466"/>
                  </a:lnTo>
                  <a:lnTo>
                    <a:pt x="1602009" y="24103"/>
                  </a:lnTo>
                  <a:lnTo>
                    <a:pt x="1619642" y="50261"/>
                  </a:lnTo>
                  <a:lnTo>
                    <a:pt x="1626107" y="82296"/>
                  </a:lnTo>
                  <a:lnTo>
                    <a:pt x="1626107" y="740664"/>
                  </a:lnTo>
                  <a:lnTo>
                    <a:pt x="1619642" y="772698"/>
                  </a:lnTo>
                  <a:lnTo>
                    <a:pt x="1602009" y="798856"/>
                  </a:lnTo>
                  <a:lnTo>
                    <a:pt x="1575851" y="816493"/>
                  </a:lnTo>
                  <a:lnTo>
                    <a:pt x="1543811" y="822960"/>
                  </a:lnTo>
                  <a:lnTo>
                    <a:pt x="82295" y="822960"/>
                  </a:lnTo>
                  <a:lnTo>
                    <a:pt x="50256" y="816493"/>
                  </a:lnTo>
                  <a:lnTo>
                    <a:pt x="24098" y="798856"/>
                  </a:lnTo>
                  <a:lnTo>
                    <a:pt x="6465" y="772698"/>
                  </a:lnTo>
                  <a:lnTo>
                    <a:pt x="0" y="740664"/>
                  </a:lnTo>
                  <a:lnTo>
                    <a:pt x="0" y="82296"/>
                  </a:lnTo>
                  <a:close/>
                </a:path>
              </a:pathLst>
            </a:custGeom>
            <a:ln w="12699">
              <a:solidFill>
                <a:srgbClr val="4471C4"/>
              </a:solidFill>
            </a:ln>
          </p:spPr>
          <p:txBody>
            <a:bodyPr wrap="square" lIns="0" tIns="0" rIns="0" bIns="0" rtlCol="0"/>
            <a:lstStyle/>
            <a:p>
              <a:endParaRPr>
                <a:latin typeface="+mj-lt"/>
              </a:endParaRPr>
            </a:p>
          </p:txBody>
        </p:sp>
      </p:grpSp>
      <p:sp>
        <p:nvSpPr>
          <p:cNvPr id="34" name="object 34"/>
          <p:cNvSpPr txBox="1"/>
          <p:nvPr/>
        </p:nvSpPr>
        <p:spPr>
          <a:xfrm>
            <a:off x="5463666" y="6008662"/>
            <a:ext cx="1311910" cy="604268"/>
          </a:xfrm>
          <a:prstGeom prst="rect">
            <a:avLst/>
          </a:prstGeom>
        </p:spPr>
        <p:txBody>
          <a:bodyPr vert="horz" wrap="square" lIns="0" tIns="34290" rIns="0" bIns="0" rtlCol="0">
            <a:spAutoFit/>
          </a:bodyPr>
          <a:lstStyle/>
          <a:p>
            <a:pPr marL="12065" marR="5080" indent="-4445" algn="ctr">
              <a:lnSpc>
                <a:spcPts val="1540"/>
              </a:lnSpc>
              <a:spcBef>
                <a:spcPts val="270"/>
              </a:spcBef>
            </a:pPr>
            <a:r>
              <a:rPr sz="1200" spc="-15" dirty="0">
                <a:solidFill>
                  <a:srgbClr val="4471C4"/>
                </a:solidFill>
                <a:latin typeface="+mj-lt"/>
                <a:cs typeface="Calibri"/>
              </a:rPr>
              <a:t>Work </a:t>
            </a:r>
            <a:r>
              <a:rPr sz="1200" dirty="0">
                <a:solidFill>
                  <a:srgbClr val="4471C4"/>
                </a:solidFill>
                <a:latin typeface="+mj-lt"/>
                <a:cs typeface="Calibri"/>
              </a:rPr>
              <a:t>out </a:t>
            </a:r>
            <a:r>
              <a:rPr sz="1200" spc="-5" dirty="0">
                <a:solidFill>
                  <a:srgbClr val="4471C4"/>
                </a:solidFill>
                <a:latin typeface="+mj-lt"/>
                <a:cs typeface="Calibri"/>
              </a:rPr>
              <a:t>success </a:t>
            </a:r>
            <a:r>
              <a:rPr sz="1200" spc="-305" dirty="0">
                <a:solidFill>
                  <a:srgbClr val="4471C4"/>
                </a:solidFill>
                <a:latin typeface="+mj-lt"/>
                <a:cs typeface="Calibri"/>
              </a:rPr>
              <a:t> </a:t>
            </a:r>
            <a:r>
              <a:rPr sz="1200" spc="-15" dirty="0">
                <a:solidFill>
                  <a:srgbClr val="4471C4"/>
                </a:solidFill>
                <a:latin typeface="+mj-lt"/>
                <a:cs typeface="Calibri"/>
              </a:rPr>
              <a:t>rate </a:t>
            </a:r>
            <a:r>
              <a:rPr sz="1200" spc="-10" dirty="0">
                <a:solidFill>
                  <a:srgbClr val="4471C4"/>
                </a:solidFill>
                <a:latin typeface="+mj-lt"/>
                <a:cs typeface="Calibri"/>
              </a:rPr>
              <a:t>for </a:t>
            </a:r>
            <a:r>
              <a:rPr sz="1200" spc="-5" dirty="0">
                <a:solidFill>
                  <a:srgbClr val="4471C4"/>
                </a:solidFill>
                <a:latin typeface="+mj-lt"/>
                <a:cs typeface="Calibri"/>
              </a:rPr>
              <a:t>every </a:t>
            </a:r>
            <a:r>
              <a:rPr sz="1200" dirty="0">
                <a:solidFill>
                  <a:srgbClr val="4471C4"/>
                </a:solidFill>
                <a:latin typeface="+mj-lt"/>
                <a:cs typeface="Calibri"/>
              </a:rPr>
              <a:t> landing</a:t>
            </a:r>
            <a:r>
              <a:rPr sz="1200" spc="-30" dirty="0">
                <a:solidFill>
                  <a:srgbClr val="4471C4"/>
                </a:solidFill>
                <a:latin typeface="+mj-lt"/>
                <a:cs typeface="Calibri"/>
              </a:rPr>
              <a:t> </a:t>
            </a:r>
            <a:r>
              <a:rPr sz="1200" dirty="0">
                <a:solidFill>
                  <a:srgbClr val="4471C4"/>
                </a:solidFill>
                <a:latin typeface="+mj-lt"/>
                <a:cs typeface="Calibri"/>
              </a:rPr>
              <a:t>in</a:t>
            </a:r>
            <a:r>
              <a:rPr sz="1200" spc="-30" dirty="0">
                <a:solidFill>
                  <a:srgbClr val="4471C4"/>
                </a:solidFill>
                <a:latin typeface="+mj-lt"/>
                <a:cs typeface="Calibri"/>
              </a:rPr>
              <a:t> </a:t>
            </a:r>
            <a:r>
              <a:rPr sz="1200" spc="-10" dirty="0">
                <a:solidFill>
                  <a:srgbClr val="4471C4"/>
                </a:solidFill>
                <a:latin typeface="+mj-lt"/>
                <a:cs typeface="Calibri"/>
              </a:rPr>
              <a:t>dataset</a:t>
            </a:r>
            <a:endParaRPr sz="1200" dirty="0">
              <a:latin typeface="+mj-lt"/>
              <a:cs typeface="Calibri"/>
            </a:endParaRPr>
          </a:p>
        </p:txBody>
      </p:sp>
      <p:pic>
        <p:nvPicPr>
          <p:cNvPr id="35" name="object 35"/>
          <p:cNvPicPr/>
          <p:nvPr/>
        </p:nvPicPr>
        <p:blipFill>
          <a:blip r:embed="rId2" cstate="print"/>
          <a:stretch>
            <a:fillRect/>
          </a:stretch>
        </p:blipFill>
        <p:spPr>
          <a:xfrm>
            <a:off x="7543800" y="2059651"/>
            <a:ext cx="4426992" cy="3458897"/>
          </a:xfrm>
          <a:prstGeom prst="rect">
            <a:avLst/>
          </a:prstGeom>
        </p:spPr>
      </p:pic>
      <p:sp>
        <p:nvSpPr>
          <p:cNvPr id="36" name="object 36"/>
          <p:cNvSpPr txBox="1"/>
          <p:nvPr/>
        </p:nvSpPr>
        <p:spPr>
          <a:xfrm>
            <a:off x="7543800" y="1261530"/>
            <a:ext cx="3243234" cy="751488"/>
          </a:xfrm>
          <a:prstGeom prst="rect">
            <a:avLst/>
          </a:prstGeom>
        </p:spPr>
        <p:txBody>
          <a:bodyPr vert="horz" wrap="square" lIns="0" tIns="12700" rIns="0" bIns="0" rtlCol="0">
            <a:spAutoFit/>
          </a:bodyPr>
          <a:lstStyle/>
          <a:p>
            <a:pPr marL="12700" marR="5080">
              <a:lnSpc>
                <a:spcPct val="100000"/>
              </a:lnSpc>
              <a:spcBef>
                <a:spcPts val="100"/>
              </a:spcBef>
            </a:pPr>
            <a:r>
              <a:rPr sz="1600" b="0" dirty="0">
                <a:solidFill>
                  <a:schemeClr val="bg1"/>
                </a:solidFill>
                <a:latin typeface="+mj-lt"/>
                <a:cs typeface="Segoe UI Light"/>
              </a:rPr>
              <a:t>Each </a:t>
            </a:r>
            <a:r>
              <a:rPr sz="1600" b="0" spc="-5" dirty="0">
                <a:solidFill>
                  <a:schemeClr val="bg1"/>
                </a:solidFill>
                <a:latin typeface="+mj-lt"/>
                <a:cs typeface="Segoe UI Light"/>
              </a:rPr>
              <a:t>launch aims </a:t>
            </a:r>
            <a:r>
              <a:rPr sz="1600" b="0" dirty="0">
                <a:solidFill>
                  <a:schemeClr val="bg1"/>
                </a:solidFill>
                <a:latin typeface="+mj-lt"/>
                <a:cs typeface="Segoe UI Light"/>
              </a:rPr>
              <a:t>to </a:t>
            </a:r>
            <a:r>
              <a:rPr lang="en-US" sz="1600" b="0" dirty="0">
                <a:solidFill>
                  <a:schemeClr val="bg1"/>
                </a:solidFill>
                <a:latin typeface="+mj-lt"/>
                <a:cs typeface="Segoe UI Light"/>
              </a:rPr>
              <a:t>reach a </a:t>
            </a:r>
            <a:r>
              <a:rPr lang="en-US" sz="1600" dirty="0">
                <a:solidFill>
                  <a:schemeClr val="bg1"/>
                </a:solidFill>
                <a:latin typeface="+mj-lt"/>
                <a:cs typeface="Segoe UI Light"/>
              </a:rPr>
              <a:t>certain </a:t>
            </a:r>
            <a:r>
              <a:rPr sz="1600" b="0" spc="-5" dirty="0">
                <a:solidFill>
                  <a:schemeClr val="bg1"/>
                </a:solidFill>
                <a:latin typeface="+mj-lt"/>
                <a:cs typeface="Segoe UI Light"/>
              </a:rPr>
              <a:t>orbit</a:t>
            </a:r>
            <a:r>
              <a:rPr lang="en-US" sz="1600" spc="-5" dirty="0">
                <a:solidFill>
                  <a:schemeClr val="bg1"/>
                </a:solidFill>
                <a:latin typeface="+mj-lt"/>
                <a:cs typeface="Segoe UI Light"/>
              </a:rPr>
              <a:t>. Here</a:t>
            </a:r>
            <a:r>
              <a:rPr sz="1600" b="0" spc="-5" dirty="0">
                <a:solidFill>
                  <a:schemeClr val="bg1"/>
                </a:solidFill>
                <a:latin typeface="+mj-lt"/>
                <a:cs typeface="Segoe UI Light"/>
              </a:rPr>
              <a:t> </a:t>
            </a:r>
            <a:r>
              <a:rPr sz="1600" b="0" spc="-15" dirty="0">
                <a:solidFill>
                  <a:schemeClr val="bg1"/>
                </a:solidFill>
                <a:latin typeface="+mj-lt"/>
                <a:cs typeface="Segoe UI Light"/>
              </a:rPr>
              <a:t>are</a:t>
            </a:r>
            <a:r>
              <a:rPr sz="1600" b="0" spc="-10" dirty="0">
                <a:solidFill>
                  <a:schemeClr val="bg1"/>
                </a:solidFill>
                <a:latin typeface="+mj-lt"/>
                <a:cs typeface="Segoe UI Light"/>
              </a:rPr>
              <a:t> </a:t>
            </a:r>
            <a:r>
              <a:rPr sz="1600" b="0" spc="-5" dirty="0">
                <a:solidFill>
                  <a:schemeClr val="bg1"/>
                </a:solidFill>
                <a:latin typeface="+mj-lt"/>
                <a:cs typeface="Segoe UI Light"/>
              </a:rPr>
              <a:t>some common</a:t>
            </a:r>
            <a:r>
              <a:rPr sz="1600" b="0" spc="-15" dirty="0">
                <a:solidFill>
                  <a:schemeClr val="bg1"/>
                </a:solidFill>
                <a:latin typeface="+mj-lt"/>
                <a:cs typeface="Segoe UI Light"/>
              </a:rPr>
              <a:t> </a:t>
            </a:r>
            <a:r>
              <a:rPr sz="1600" b="0" spc="-5" dirty="0">
                <a:solidFill>
                  <a:schemeClr val="bg1"/>
                </a:solidFill>
                <a:latin typeface="+mj-lt"/>
                <a:cs typeface="Segoe UI Light"/>
              </a:rPr>
              <a:t>orbit</a:t>
            </a:r>
            <a:r>
              <a:rPr sz="1600" b="0" spc="10" dirty="0">
                <a:solidFill>
                  <a:schemeClr val="bg1"/>
                </a:solidFill>
                <a:latin typeface="+mj-lt"/>
                <a:cs typeface="Segoe UI Light"/>
              </a:rPr>
              <a:t> </a:t>
            </a:r>
            <a:r>
              <a:rPr sz="1600" b="0" spc="-5" dirty="0">
                <a:solidFill>
                  <a:schemeClr val="bg1"/>
                </a:solidFill>
                <a:latin typeface="+mj-lt"/>
                <a:cs typeface="Segoe UI Light"/>
              </a:rPr>
              <a:t>types:</a:t>
            </a:r>
            <a:endParaRPr sz="1600" dirty="0">
              <a:solidFill>
                <a:schemeClr val="bg1"/>
              </a:solidFill>
              <a:latin typeface="+mj-lt"/>
              <a:cs typeface="Segoe UI Light"/>
            </a:endParaRPr>
          </a:p>
        </p:txBody>
      </p:sp>
      <p:sp>
        <p:nvSpPr>
          <p:cNvPr id="38" name="object 38"/>
          <p:cNvSpPr txBox="1"/>
          <p:nvPr/>
        </p:nvSpPr>
        <p:spPr>
          <a:xfrm>
            <a:off x="9331122" y="6228336"/>
            <a:ext cx="2322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GitHub</a:t>
            </a:r>
            <a:r>
              <a:rPr sz="1800"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5"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URL</a:t>
            </a:r>
            <a:r>
              <a:rPr sz="1800" spc="-20"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10"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to</a:t>
            </a:r>
            <a:r>
              <a:rPr sz="1800" spc="-25"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5" dirty="0">
                <a:solidFill>
                  <a:schemeClr val="bg1"/>
                </a:solidFill>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Notebook</a:t>
            </a:r>
            <a:endParaRPr sz="1800" dirty="0">
              <a:solidFill>
                <a:schemeClr val="bg1"/>
              </a:solidFill>
              <a:latin typeface="+mj-lt"/>
              <a:cs typeface="Calibri"/>
            </a:endParaRPr>
          </a:p>
        </p:txBody>
      </p:sp>
      <p:pic>
        <p:nvPicPr>
          <p:cNvPr id="39" name="Picture 38">
            <a:extLst>
              <a:ext uri="{FF2B5EF4-FFF2-40B4-BE49-F238E27FC236}">
                <a16:creationId xmlns:a16="http://schemas.microsoft.com/office/drawing/2014/main" id="{C8B2F45E-6C40-4C01-9B5C-D38D9E9C996B}"/>
              </a:ext>
            </a:extLst>
          </p:cNvPr>
          <p:cNvPicPr>
            <a:picLocks noChangeAspect="1"/>
          </p:cNvPicPr>
          <p:nvPr/>
        </p:nvPicPr>
        <p:blipFill rotWithShape="1">
          <a:blip r:embed="rId4">
            <a:extLst>
              <a:ext uri="{28A0092B-C50C-407E-A947-70E740481C1C}">
                <a14:useLocalDpi xmlns:a14="http://schemas.microsoft.com/office/drawing/2010/main" val="0"/>
              </a:ext>
            </a:extLst>
          </a:blip>
          <a:srcRect b="82222"/>
          <a:stretch/>
        </p:blipFill>
        <p:spPr>
          <a:xfrm>
            <a:off x="0" y="-34276"/>
            <a:ext cx="12192000" cy="1219200"/>
          </a:xfrm>
          <a:prstGeom prst="rect">
            <a:avLst/>
          </a:prstGeom>
        </p:spPr>
      </p:pic>
      <p:sp>
        <p:nvSpPr>
          <p:cNvPr id="5" name="object 5"/>
          <p:cNvSpPr txBox="1">
            <a:spLocks noGrp="1"/>
          </p:cNvSpPr>
          <p:nvPr>
            <p:ph type="title"/>
          </p:nvPr>
        </p:nvSpPr>
        <p:spPr>
          <a:xfrm>
            <a:off x="223520" y="301243"/>
            <a:ext cx="3189605" cy="635000"/>
          </a:xfrm>
          <a:prstGeom prst="rect">
            <a:avLst/>
          </a:prstGeom>
        </p:spPr>
        <p:txBody>
          <a:bodyPr vert="horz" wrap="square" lIns="0" tIns="12065" rIns="0" bIns="0" rtlCol="0">
            <a:spAutoFit/>
          </a:bodyPr>
          <a:lstStyle/>
          <a:p>
            <a:pPr marL="12700">
              <a:lnSpc>
                <a:spcPct val="100000"/>
              </a:lnSpc>
              <a:spcBef>
                <a:spcPts val="95"/>
              </a:spcBef>
            </a:pPr>
            <a:r>
              <a:rPr sz="4000" spc="-30" dirty="0">
                <a:latin typeface="+mj-lt"/>
              </a:rPr>
              <a:t>Data</a:t>
            </a:r>
            <a:r>
              <a:rPr sz="4000" spc="-70" dirty="0">
                <a:latin typeface="+mj-lt"/>
              </a:rPr>
              <a:t> </a:t>
            </a:r>
            <a:r>
              <a:rPr sz="4000" spc="-25" dirty="0">
                <a:latin typeface="+mj-lt"/>
              </a:rPr>
              <a:t>Wrangling</a:t>
            </a:r>
            <a:endParaRPr sz="4000" dirty="0">
              <a:latin typeface="+mj-lt"/>
            </a:endParaRPr>
          </a:p>
        </p:txBody>
      </p:sp>
      <p:sp>
        <p:nvSpPr>
          <p:cNvPr id="37" name="Rectangle 36">
            <a:extLst>
              <a:ext uri="{FF2B5EF4-FFF2-40B4-BE49-F238E27FC236}">
                <a16:creationId xmlns:a16="http://schemas.microsoft.com/office/drawing/2014/main" id="{17438F0C-7B2B-4459-9BAD-D723D75D2863}"/>
              </a:ext>
            </a:extLst>
          </p:cNvPr>
          <p:cNvSpPr/>
          <p:nvPr/>
        </p:nvSpPr>
        <p:spPr>
          <a:xfrm>
            <a:off x="99696" y="1261530"/>
            <a:ext cx="6148704" cy="3096249"/>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object 6"/>
          <p:cNvSpPr txBox="1"/>
          <p:nvPr/>
        </p:nvSpPr>
        <p:spPr>
          <a:xfrm>
            <a:off x="152400" y="1202025"/>
            <a:ext cx="5943600" cy="3161763"/>
          </a:xfrm>
          <a:prstGeom prst="rect">
            <a:avLst/>
          </a:prstGeom>
        </p:spPr>
        <p:txBody>
          <a:bodyPr vert="horz" wrap="square" lIns="0" tIns="83185" rIns="0" bIns="0" rtlCol="0">
            <a:spAutoFit/>
          </a:bodyPr>
          <a:lstStyle/>
          <a:p>
            <a:pPr marL="12700">
              <a:lnSpc>
                <a:spcPct val="100000"/>
              </a:lnSpc>
              <a:spcBef>
                <a:spcPts val="655"/>
              </a:spcBef>
            </a:pPr>
            <a:r>
              <a:rPr lang="en-SG" sz="2000" b="1" spc="-10" dirty="0">
                <a:latin typeface="+mj-lt"/>
                <a:cs typeface="Calibri"/>
              </a:rPr>
              <a:t>Introduction</a:t>
            </a:r>
            <a:endParaRPr sz="2000" dirty="0">
              <a:latin typeface="+mj-lt"/>
              <a:cs typeface="Calibri"/>
            </a:endParaRPr>
          </a:p>
          <a:p>
            <a:pPr marL="12700" marR="5080">
              <a:lnSpc>
                <a:spcPct val="100000"/>
              </a:lnSpc>
              <a:spcBef>
                <a:spcPts val="375"/>
              </a:spcBef>
            </a:pPr>
            <a:r>
              <a:rPr sz="1600" dirty="0">
                <a:latin typeface="+mj-lt"/>
                <a:cs typeface="Calibri"/>
              </a:rPr>
              <a:t>In the </a:t>
            </a:r>
            <a:r>
              <a:rPr sz="1600" spc="-10" dirty="0">
                <a:latin typeface="+mj-lt"/>
                <a:cs typeface="Calibri"/>
              </a:rPr>
              <a:t>data </a:t>
            </a:r>
            <a:r>
              <a:rPr sz="1600" spc="-5" dirty="0">
                <a:latin typeface="+mj-lt"/>
                <a:cs typeface="Calibri"/>
              </a:rPr>
              <a:t>set, there are </a:t>
            </a:r>
            <a:r>
              <a:rPr sz="1600" spc="-10" dirty="0">
                <a:latin typeface="+mj-lt"/>
                <a:cs typeface="Calibri"/>
              </a:rPr>
              <a:t>several different </a:t>
            </a:r>
            <a:r>
              <a:rPr sz="1600" spc="-5" dirty="0">
                <a:latin typeface="+mj-lt"/>
                <a:cs typeface="Calibri"/>
              </a:rPr>
              <a:t>cases where </a:t>
            </a:r>
            <a:r>
              <a:rPr sz="1600" dirty="0">
                <a:latin typeface="+mj-lt"/>
                <a:cs typeface="Calibri"/>
              </a:rPr>
              <a:t>the </a:t>
            </a:r>
            <a:r>
              <a:rPr sz="1600" spc="-5" dirty="0">
                <a:latin typeface="+mj-lt"/>
                <a:cs typeface="Calibri"/>
              </a:rPr>
              <a:t>booster </a:t>
            </a:r>
            <a:r>
              <a:rPr sz="1600" dirty="0">
                <a:latin typeface="+mj-lt"/>
                <a:cs typeface="Calibri"/>
              </a:rPr>
              <a:t>did </a:t>
            </a:r>
            <a:r>
              <a:rPr sz="1600" spc="-5" dirty="0">
                <a:latin typeface="+mj-lt"/>
                <a:cs typeface="Calibri"/>
              </a:rPr>
              <a:t>not </a:t>
            </a:r>
            <a:r>
              <a:rPr sz="1600" dirty="0">
                <a:latin typeface="+mj-lt"/>
                <a:cs typeface="Calibri"/>
              </a:rPr>
              <a:t>land </a:t>
            </a:r>
            <a:r>
              <a:rPr sz="1600" spc="-10" dirty="0">
                <a:latin typeface="+mj-lt"/>
                <a:cs typeface="Calibri"/>
              </a:rPr>
              <a:t>successfully. </a:t>
            </a:r>
            <a:r>
              <a:rPr sz="1600" spc="-5" dirty="0">
                <a:latin typeface="+mj-lt"/>
                <a:cs typeface="Calibri"/>
              </a:rPr>
              <a:t>Sometimes </a:t>
            </a:r>
            <a:r>
              <a:rPr sz="1600" dirty="0">
                <a:latin typeface="+mj-lt"/>
                <a:cs typeface="Calibri"/>
              </a:rPr>
              <a:t>a</a:t>
            </a:r>
            <a:r>
              <a:rPr sz="1600" spc="5" dirty="0">
                <a:latin typeface="+mj-lt"/>
                <a:cs typeface="Calibri"/>
              </a:rPr>
              <a:t> </a:t>
            </a:r>
            <a:r>
              <a:rPr sz="1600" dirty="0">
                <a:latin typeface="+mj-lt"/>
                <a:cs typeface="Calibri"/>
              </a:rPr>
              <a:t>landing </a:t>
            </a:r>
            <a:r>
              <a:rPr sz="1600" spc="-10" dirty="0">
                <a:latin typeface="+mj-lt"/>
                <a:cs typeface="Calibri"/>
              </a:rPr>
              <a:t>was attempted </a:t>
            </a:r>
            <a:r>
              <a:rPr sz="1600" dirty="0">
                <a:latin typeface="+mj-lt"/>
                <a:cs typeface="Calibri"/>
              </a:rPr>
              <a:t>but </a:t>
            </a:r>
            <a:r>
              <a:rPr sz="1600" spc="-5" dirty="0">
                <a:latin typeface="+mj-lt"/>
                <a:cs typeface="Calibri"/>
              </a:rPr>
              <a:t>failed </a:t>
            </a:r>
            <a:r>
              <a:rPr sz="1600" dirty="0">
                <a:latin typeface="+mj-lt"/>
                <a:cs typeface="Calibri"/>
              </a:rPr>
              <a:t>due </a:t>
            </a:r>
            <a:r>
              <a:rPr sz="1600" spc="-5" dirty="0">
                <a:latin typeface="+mj-lt"/>
                <a:cs typeface="Calibri"/>
              </a:rPr>
              <a:t>to </a:t>
            </a:r>
            <a:r>
              <a:rPr sz="1600" dirty="0">
                <a:latin typeface="+mj-lt"/>
                <a:cs typeface="Calibri"/>
              </a:rPr>
              <a:t>an </a:t>
            </a:r>
            <a:r>
              <a:rPr sz="1600" spc="-5" dirty="0">
                <a:latin typeface="+mj-lt"/>
                <a:cs typeface="Calibri"/>
              </a:rPr>
              <a:t>accident</a:t>
            </a:r>
            <a:r>
              <a:rPr lang="en-US" sz="1600" spc="-5" dirty="0">
                <a:latin typeface="+mj-lt"/>
                <a:cs typeface="Calibri"/>
              </a:rPr>
              <a:t>. There are 3 different landing locations for the boosters, each having either a True (successful) or false (failed) outcome:</a:t>
            </a:r>
          </a:p>
          <a:p>
            <a:pPr marL="355600" marR="5080" indent="-342900">
              <a:lnSpc>
                <a:spcPct val="100000"/>
              </a:lnSpc>
              <a:spcBef>
                <a:spcPts val="375"/>
              </a:spcBef>
              <a:buAutoNum type="arabicPeriod"/>
            </a:pPr>
            <a:r>
              <a:rPr lang="en-US" sz="1600" spc="-5" dirty="0">
                <a:latin typeface="+mj-lt"/>
                <a:cs typeface="Calibri"/>
              </a:rPr>
              <a:t>Ocean</a:t>
            </a:r>
          </a:p>
          <a:p>
            <a:pPr marL="355600" marR="5080" indent="-342900">
              <a:lnSpc>
                <a:spcPct val="100000"/>
              </a:lnSpc>
              <a:spcBef>
                <a:spcPts val="375"/>
              </a:spcBef>
              <a:buAutoNum type="arabicPeriod"/>
            </a:pPr>
            <a:r>
              <a:rPr lang="en-US" sz="1600" spc="-5" dirty="0">
                <a:latin typeface="+mj-lt"/>
                <a:cs typeface="Calibri"/>
              </a:rPr>
              <a:t>RTLS – ground pad</a:t>
            </a:r>
          </a:p>
          <a:p>
            <a:pPr marL="355600" marR="5080" indent="-342900">
              <a:lnSpc>
                <a:spcPct val="100000"/>
              </a:lnSpc>
              <a:spcBef>
                <a:spcPts val="375"/>
              </a:spcBef>
              <a:buAutoNum type="arabicPeriod"/>
            </a:pPr>
            <a:r>
              <a:rPr lang="en-US" sz="1600" spc="-5" dirty="0">
                <a:latin typeface="+mj-lt"/>
                <a:cs typeface="Calibri"/>
              </a:rPr>
              <a:t>ASDS – drone ship</a:t>
            </a:r>
          </a:p>
          <a:p>
            <a:pPr marL="12700" marR="5080">
              <a:lnSpc>
                <a:spcPct val="100000"/>
              </a:lnSpc>
              <a:spcBef>
                <a:spcPts val="375"/>
              </a:spcBef>
            </a:pPr>
            <a:endParaRPr lang="en-US" sz="1600" spc="-5" dirty="0">
              <a:latin typeface="+mj-lt"/>
              <a:cs typeface="Calibri"/>
            </a:endParaRPr>
          </a:p>
          <a:p>
            <a:pPr marL="12700" marR="5080">
              <a:lnSpc>
                <a:spcPct val="100000"/>
              </a:lnSpc>
              <a:spcBef>
                <a:spcPts val="375"/>
              </a:spcBef>
            </a:pPr>
            <a:r>
              <a:rPr lang="en-US" sz="1600" spc="-25" dirty="0">
                <a:latin typeface="+mj-lt"/>
                <a:cs typeface="Calibri"/>
              </a:rPr>
              <a:t>I have converted </a:t>
            </a:r>
            <a:r>
              <a:rPr sz="1600" dirty="0">
                <a:latin typeface="+mj-lt"/>
                <a:cs typeface="Calibri"/>
              </a:rPr>
              <a:t>those</a:t>
            </a:r>
            <a:r>
              <a:rPr sz="1600" spc="-5" dirty="0">
                <a:latin typeface="+mj-lt"/>
                <a:cs typeface="Calibri"/>
              </a:rPr>
              <a:t> </a:t>
            </a:r>
            <a:r>
              <a:rPr lang="en-US" sz="1600" spc="-5" dirty="0">
                <a:latin typeface="+mj-lt"/>
                <a:cs typeface="Calibri"/>
              </a:rPr>
              <a:t>landing </a:t>
            </a:r>
            <a:r>
              <a:rPr sz="1600" spc="-5" dirty="0">
                <a:latin typeface="+mj-lt"/>
                <a:cs typeface="Calibri"/>
              </a:rPr>
              <a:t>outcome</a:t>
            </a:r>
            <a:r>
              <a:rPr lang="en-US" sz="1600" spc="-5" dirty="0">
                <a:latin typeface="+mj-lt"/>
                <a:cs typeface="Calibri"/>
              </a:rPr>
              <a:t> values</a:t>
            </a:r>
            <a:r>
              <a:rPr sz="1600" spc="15" dirty="0">
                <a:latin typeface="+mj-lt"/>
                <a:cs typeface="Calibri"/>
              </a:rPr>
              <a:t> </a:t>
            </a:r>
            <a:r>
              <a:rPr sz="1600" spc="-5" dirty="0">
                <a:latin typeface="+mj-lt"/>
                <a:cs typeface="Calibri"/>
              </a:rPr>
              <a:t>into</a:t>
            </a:r>
            <a:r>
              <a:rPr sz="1600" spc="-15" dirty="0">
                <a:latin typeface="+mj-lt"/>
                <a:cs typeface="Calibri"/>
              </a:rPr>
              <a:t> Training</a:t>
            </a:r>
            <a:r>
              <a:rPr sz="1600" spc="-30" dirty="0">
                <a:latin typeface="+mj-lt"/>
                <a:cs typeface="Calibri"/>
              </a:rPr>
              <a:t> </a:t>
            </a:r>
            <a:r>
              <a:rPr sz="1600" dirty="0">
                <a:latin typeface="+mj-lt"/>
                <a:cs typeface="Calibri"/>
              </a:rPr>
              <a:t>Labels</a:t>
            </a:r>
            <a:r>
              <a:rPr lang="en-US" sz="1600" spc="-5" dirty="0">
                <a:latin typeface="+mj-lt"/>
                <a:cs typeface="Calibri"/>
              </a:rPr>
              <a:t>: </a:t>
            </a:r>
            <a:r>
              <a:rPr sz="1600" dirty="0">
                <a:latin typeface="+mj-lt"/>
                <a:cs typeface="Calibri"/>
              </a:rPr>
              <a:t>1</a:t>
            </a:r>
            <a:r>
              <a:rPr sz="1600" spc="10" dirty="0">
                <a:latin typeface="+mj-lt"/>
                <a:cs typeface="Calibri"/>
              </a:rPr>
              <a:t> </a:t>
            </a:r>
            <a:r>
              <a:rPr sz="1600" dirty="0">
                <a:latin typeface="+mj-lt"/>
                <a:cs typeface="Calibri"/>
              </a:rPr>
              <a:t>means</a:t>
            </a:r>
            <a:r>
              <a:rPr sz="1600" spc="10" dirty="0">
                <a:latin typeface="+mj-lt"/>
                <a:cs typeface="Calibri"/>
              </a:rPr>
              <a:t> </a:t>
            </a:r>
            <a:r>
              <a:rPr sz="1600" dirty="0">
                <a:latin typeface="+mj-lt"/>
                <a:cs typeface="Calibri"/>
              </a:rPr>
              <a:t>the</a:t>
            </a:r>
            <a:r>
              <a:rPr sz="1600" spc="-15" dirty="0">
                <a:latin typeface="+mj-lt"/>
                <a:cs typeface="Calibri"/>
              </a:rPr>
              <a:t> </a:t>
            </a:r>
            <a:r>
              <a:rPr sz="1600" spc="-5" dirty="0">
                <a:latin typeface="+mj-lt"/>
                <a:cs typeface="Calibri"/>
              </a:rPr>
              <a:t>booster</a:t>
            </a:r>
            <a:r>
              <a:rPr sz="1600" spc="-15" dirty="0">
                <a:latin typeface="+mj-lt"/>
                <a:cs typeface="Calibri"/>
              </a:rPr>
              <a:t> </a:t>
            </a:r>
            <a:r>
              <a:rPr sz="1600" spc="-5" dirty="0">
                <a:latin typeface="+mj-lt"/>
                <a:cs typeface="Calibri"/>
              </a:rPr>
              <a:t>successfully</a:t>
            </a:r>
            <a:r>
              <a:rPr lang="en-US" sz="1600" spc="-5" dirty="0">
                <a:latin typeface="+mj-lt"/>
                <a:cs typeface="Calibri"/>
              </a:rPr>
              <a:t> </a:t>
            </a:r>
            <a:r>
              <a:rPr sz="1600" dirty="0">
                <a:latin typeface="+mj-lt"/>
                <a:cs typeface="Calibri"/>
              </a:rPr>
              <a:t>landed</a:t>
            </a:r>
            <a:r>
              <a:rPr sz="1600" spc="-35" dirty="0">
                <a:latin typeface="+mj-lt"/>
                <a:cs typeface="Calibri"/>
              </a:rPr>
              <a:t> </a:t>
            </a:r>
            <a:r>
              <a:rPr lang="en-US" sz="1600" spc="-35" dirty="0">
                <a:latin typeface="+mj-lt"/>
                <a:cs typeface="Calibri"/>
              </a:rPr>
              <a:t>and </a:t>
            </a:r>
            <a:r>
              <a:rPr sz="1600" dirty="0">
                <a:latin typeface="+mj-lt"/>
                <a:cs typeface="Calibri"/>
              </a:rPr>
              <a:t>0 means</a:t>
            </a:r>
            <a:r>
              <a:rPr sz="1600" spc="-10" dirty="0">
                <a:latin typeface="+mj-lt"/>
                <a:cs typeface="Calibri"/>
              </a:rPr>
              <a:t> </a:t>
            </a:r>
            <a:r>
              <a:rPr sz="1600" dirty="0">
                <a:latin typeface="+mj-lt"/>
                <a:cs typeface="Calibri"/>
              </a:rPr>
              <a:t>it</a:t>
            </a:r>
            <a:r>
              <a:rPr sz="1600" spc="-15" dirty="0">
                <a:latin typeface="+mj-lt"/>
                <a:cs typeface="Calibri"/>
              </a:rPr>
              <a:t> </a:t>
            </a:r>
            <a:r>
              <a:rPr sz="1600" spc="-10" dirty="0">
                <a:latin typeface="+mj-lt"/>
                <a:cs typeface="Calibri"/>
              </a:rPr>
              <a:t>was</a:t>
            </a:r>
            <a:r>
              <a:rPr sz="1600" spc="10" dirty="0">
                <a:latin typeface="+mj-lt"/>
                <a:cs typeface="Calibri"/>
              </a:rPr>
              <a:t> </a:t>
            </a:r>
            <a:r>
              <a:rPr sz="1600" spc="-5" dirty="0">
                <a:latin typeface="+mj-lt"/>
                <a:cs typeface="Calibri"/>
              </a:rPr>
              <a:t>unsuccessful.</a:t>
            </a:r>
            <a:endParaRPr sz="1600" dirty="0">
              <a:latin typeface="+mj-lt"/>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22555"/>
            <a:ext cx="12192000" cy="5644721"/>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7" name="object 7"/>
          <p:cNvSpPr txBox="1"/>
          <p:nvPr/>
        </p:nvSpPr>
        <p:spPr>
          <a:xfrm>
            <a:off x="9372600" y="6249627"/>
            <a:ext cx="2322195" cy="299720"/>
          </a:xfrm>
          <a:prstGeom prst="rect">
            <a:avLst/>
          </a:prstGeom>
          <a:noFill/>
        </p:spPr>
        <p:txBody>
          <a:bodyPr vert="horz" wrap="square" lIns="0" tIns="12700" rIns="0" bIns="0" rtlCol="0">
            <a:spAutoFit/>
          </a:bodyPr>
          <a:lstStyle/>
          <a:p>
            <a:pPr marL="12700">
              <a:lnSpc>
                <a:spcPct val="100000"/>
              </a:lnSpc>
              <a:spcBef>
                <a:spcPts val="100"/>
              </a:spcBef>
            </a:pPr>
            <a:r>
              <a:rPr sz="1800" spc="-5"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GitHub</a:t>
            </a:r>
            <a:r>
              <a:rPr sz="1800"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5"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URL</a:t>
            </a:r>
            <a:r>
              <a:rPr sz="1800" spc="-20"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10"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to</a:t>
            </a:r>
            <a:r>
              <a:rPr sz="1800" spc="-25"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 </a:t>
            </a:r>
            <a:r>
              <a:rPr sz="1800" spc="-5" dirty="0">
                <a:uFill>
                  <a:solidFill>
                    <a:srgbClr val="00AFEF"/>
                  </a:solidFill>
                </a:uFill>
                <a:latin typeface="+mj-lt"/>
                <a:cs typeface="Calibri"/>
                <a:hlinkClick r:id="rId3">
                  <a:extLst>
                    <a:ext uri="{A12FA001-AC4F-418D-AE19-62706E023703}">
                      <ahyp:hlinkClr xmlns:ahyp="http://schemas.microsoft.com/office/drawing/2018/hyperlinkcolor" val="tx"/>
                    </a:ext>
                  </a:extLst>
                </a:hlinkClick>
              </a:rPr>
              <a:t>Notebook</a:t>
            </a:r>
            <a:endParaRPr sz="1800" dirty="0">
              <a:latin typeface="+mj-lt"/>
              <a:cs typeface="Calibri"/>
            </a:endParaRPr>
          </a:p>
        </p:txBody>
      </p:sp>
      <p:sp>
        <p:nvSpPr>
          <p:cNvPr id="8" name="object 8"/>
          <p:cNvSpPr txBox="1"/>
          <p:nvPr/>
        </p:nvSpPr>
        <p:spPr>
          <a:xfrm>
            <a:off x="5923856" y="4191000"/>
            <a:ext cx="5801360" cy="1520929"/>
          </a:xfrm>
          <a:prstGeom prst="rect">
            <a:avLst/>
          </a:prstGeom>
          <a:noFill/>
        </p:spPr>
        <p:txBody>
          <a:bodyPr vert="horz" wrap="square" lIns="0" tIns="12700" rIns="0" bIns="0" rtlCol="0">
            <a:spAutoFit/>
          </a:bodyPr>
          <a:lstStyle/>
          <a:p>
            <a:pPr marL="12700">
              <a:lnSpc>
                <a:spcPct val="100000"/>
              </a:lnSpc>
              <a:spcBef>
                <a:spcPts val="100"/>
              </a:spcBef>
            </a:pPr>
            <a:r>
              <a:rPr sz="2400" b="0" spc="5" dirty="0">
                <a:latin typeface="+mj-lt"/>
                <a:cs typeface="Segoe UI Light"/>
              </a:rPr>
              <a:t>Line</a:t>
            </a:r>
            <a:r>
              <a:rPr sz="2400" b="0" spc="-45" dirty="0">
                <a:latin typeface="+mj-lt"/>
                <a:cs typeface="Segoe UI Light"/>
              </a:rPr>
              <a:t> </a:t>
            </a:r>
            <a:r>
              <a:rPr lang="en-US" sz="2400" spc="-45" dirty="0">
                <a:latin typeface="+mj-lt"/>
                <a:cs typeface="Segoe UI Light"/>
              </a:rPr>
              <a:t>g</a:t>
            </a:r>
            <a:r>
              <a:rPr sz="2400" b="0" dirty="0">
                <a:latin typeface="+mj-lt"/>
                <a:cs typeface="Segoe UI Light"/>
              </a:rPr>
              <a:t>raph</a:t>
            </a:r>
            <a:r>
              <a:rPr sz="2400" b="0" spc="-40" dirty="0">
                <a:latin typeface="+mj-lt"/>
                <a:cs typeface="Segoe UI Light"/>
              </a:rPr>
              <a:t> </a:t>
            </a:r>
            <a:r>
              <a:rPr sz="2400" b="0" dirty="0">
                <a:latin typeface="+mj-lt"/>
                <a:cs typeface="Segoe UI Light"/>
              </a:rPr>
              <a:t>being</a:t>
            </a:r>
            <a:r>
              <a:rPr sz="2400" b="0" spc="-40" dirty="0">
                <a:latin typeface="+mj-lt"/>
                <a:cs typeface="Segoe UI Light"/>
              </a:rPr>
              <a:t> </a:t>
            </a:r>
            <a:r>
              <a:rPr sz="2400" b="0" dirty="0">
                <a:latin typeface="+mj-lt"/>
                <a:cs typeface="Segoe UI Light"/>
              </a:rPr>
              <a:t>drawn:</a:t>
            </a:r>
            <a:endParaRPr sz="2400" dirty="0">
              <a:latin typeface="+mj-lt"/>
              <a:cs typeface="Segoe UI Light"/>
            </a:endParaRPr>
          </a:p>
          <a:p>
            <a:pPr marL="12700">
              <a:lnSpc>
                <a:spcPct val="100000"/>
              </a:lnSpc>
              <a:spcBef>
                <a:spcPts val="1739"/>
              </a:spcBef>
            </a:pPr>
            <a:r>
              <a:rPr lang="en-SG" sz="1600" spc="-15" dirty="0">
                <a:latin typeface="+mj-lt"/>
                <a:cs typeface="Segoe UI Light"/>
              </a:rPr>
              <a:t>Year vs</a:t>
            </a:r>
            <a:r>
              <a:rPr lang="en-SG" sz="1600" b="0" spc="-35" dirty="0">
                <a:latin typeface="+mj-lt"/>
                <a:cs typeface="Segoe UI Light"/>
              </a:rPr>
              <a:t> </a:t>
            </a:r>
            <a:r>
              <a:rPr lang="en-US" sz="1600" spc="-30" dirty="0">
                <a:latin typeface="+mj-lt"/>
                <a:cs typeface="Segoe UI Light"/>
              </a:rPr>
              <a:t>Mean Success Rate (Class)</a:t>
            </a:r>
            <a:r>
              <a:rPr lang="en-SG" sz="1600" b="0" spc="-30" dirty="0">
                <a:latin typeface="+mj-lt"/>
                <a:cs typeface="Segoe UI Light"/>
              </a:rPr>
              <a:t> </a:t>
            </a:r>
            <a:endParaRPr lang="en-SG" sz="1600" dirty="0">
              <a:latin typeface="+mj-lt"/>
              <a:cs typeface="Segoe UI Light"/>
            </a:endParaRPr>
          </a:p>
          <a:p>
            <a:pPr marL="12700" marR="5080">
              <a:lnSpc>
                <a:spcPct val="100000"/>
              </a:lnSpc>
              <a:spcBef>
                <a:spcPts val="1850"/>
              </a:spcBef>
            </a:pPr>
            <a:r>
              <a:rPr sz="1400" b="0" dirty="0">
                <a:latin typeface="+mj-lt"/>
                <a:cs typeface="Segoe UI Light"/>
              </a:rPr>
              <a:t>Line </a:t>
            </a:r>
            <a:r>
              <a:rPr sz="1400" b="0" spc="-5" dirty="0">
                <a:latin typeface="+mj-lt"/>
                <a:cs typeface="Segoe UI Light"/>
              </a:rPr>
              <a:t>graphs </a:t>
            </a:r>
            <a:r>
              <a:rPr sz="1400" b="0" spc="-10" dirty="0">
                <a:latin typeface="+mj-lt"/>
                <a:cs typeface="Segoe UI Light"/>
              </a:rPr>
              <a:t>are </a:t>
            </a:r>
            <a:r>
              <a:rPr sz="1400" b="0" spc="-5" dirty="0">
                <a:latin typeface="+mj-lt"/>
                <a:cs typeface="Segoe UI Light"/>
              </a:rPr>
              <a:t>useful </a:t>
            </a:r>
            <a:r>
              <a:rPr sz="1400" b="0" dirty="0">
                <a:latin typeface="+mj-lt"/>
                <a:cs typeface="Segoe UI Light"/>
              </a:rPr>
              <a:t>in </a:t>
            </a:r>
            <a:r>
              <a:rPr sz="1400" b="0" spc="-5" dirty="0">
                <a:latin typeface="+mj-lt"/>
                <a:cs typeface="Segoe UI Light"/>
              </a:rPr>
              <a:t>that they </a:t>
            </a:r>
            <a:r>
              <a:rPr sz="1400" b="0" dirty="0">
                <a:latin typeface="+mj-lt"/>
                <a:cs typeface="Segoe UI Light"/>
              </a:rPr>
              <a:t>show </a:t>
            </a:r>
            <a:r>
              <a:rPr sz="1400" b="0" spc="-5" dirty="0">
                <a:latin typeface="+mj-lt"/>
                <a:cs typeface="Segoe UI Light"/>
              </a:rPr>
              <a:t>data variables and </a:t>
            </a:r>
            <a:r>
              <a:rPr sz="1400" b="0" spc="-10" dirty="0">
                <a:latin typeface="+mj-lt"/>
                <a:cs typeface="Segoe UI Light"/>
              </a:rPr>
              <a:t>trends </a:t>
            </a:r>
            <a:r>
              <a:rPr sz="1400" b="0" spc="10" dirty="0">
                <a:latin typeface="+mj-lt"/>
                <a:cs typeface="Segoe UI Light"/>
              </a:rPr>
              <a:t>very </a:t>
            </a:r>
            <a:r>
              <a:rPr sz="1400" b="0" spc="-5" dirty="0">
                <a:latin typeface="+mj-lt"/>
                <a:cs typeface="Segoe UI Light"/>
              </a:rPr>
              <a:t>clearly and can help </a:t>
            </a:r>
            <a:r>
              <a:rPr sz="1400" b="0" spc="-315" dirty="0">
                <a:latin typeface="+mj-lt"/>
                <a:cs typeface="Segoe UI Light"/>
              </a:rPr>
              <a:t> </a:t>
            </a:r>
            <a:r>
              <a:rPr sz="1400" b="0" dirty="0">
                <a:latin typeface="+mj-lt"/>
                <a:cs typeface="Segoe UI Light"/>
              </a:rPr>
              <a:t>to</a:t>
            </a:r>
            <a:r>
              <a:rPr sz="1400" b="0" spc="-5" dirty="0">
                <a:latin typeface="+mj-lt"/>
                <a:cs typeface="Segoe UI Light"/>
              </a:rPr>
              <a:t> make</a:t>
            </a:r>
            <a:r>
              <a:rPr sz="1400" b="0" dirty="0">
                <a:latin typeface="+mj-lt"/>
                <a:cs typeface="Segoe UI Light"/>
              </a:rPr>
              <a:t> </a:t>
            </a:r>
            <a:r>
              <a:rPr sz="1400" b="0" spc="-5" dirty="0">
                <a:latin typeface="+mj-lt"/>
                <a:cs typeface="Segoe UI Light"/>
              </a:rPr>
              <a:t>predictions about </a:t>
            </a:r>
            <a:r>
              <a:rPr sz="1400" b="0" dirty="0">
                <a:latin typeface="+mj-lt"/>
                <a:cs typeface="Segoe UI Light"/>
              </a:rPr>
              <a:t>the</a:t>
            </a:r>
            <a:r>
              <a:rPr sz="1400" b="0" spc="-25" dirty="0">
                <a:latin typeface="+mj-lt"/>
                <a:cs typeface="Segoe UI Light"/>
              </a:rPr>
              <a:t> </a:t>
            </a:r>
            <a:r>
              <a:rPr sz="1400" b="0" spc="-5" dirty="0">
                <a:latin typeface="+mj-lt"/>
                <a:cs typeface="Segoe UI Light"/>
              </a:rPr>
              <a:t>results</a:t>
            </a:r>
            <a:r>
              <a:rPr sz="1400" b="0" spc="-15" dirty="0">
                <a:latin typeface="+mj-lt"/>
                <a:cs typeface="Segoe UI Light"/>
              </a:rPr>
              <a:t> </a:t>
            </a:r>
            <a:r>
              <a:rPr sz="1400" b="0" spc="-20" dirty="0">
                <a:latin typeface="+mj-lt"/>
                <a:cs typeface="Segoe UI Light"/>
              </a:rPr>
              <a:t>of</a:t>
            </a:r>
            <a:r>
              <a:rPr sz="1400" b="0" spc="15" dirty="0">
                <a:latin typeface="+mj-lt"/>
                <a:cs typeface="Segoe UI Light"/>
              </a:rPr>
              <a:t> </a:t>
            </a:r>
            <a:r>
              <a:rPr sz="1400" b="0" spc="-5" dirty="0">
                <a:latin typeface="+mj-lt"/>
                <a:cs typeface="Segoe UI Light"/>
              </a:rPr>
              <a:t>data</a:t>
            </a:r>
            <a:r>
              <a:rPr sz="1400" b="0" spc="-10" dirty="0">
                <a:latin typeface="+mj-lt"/>
                <a:cs typeface="Segoe UI Light"/>
              </a:rPr>
              <a:t> </a:t>
            </a:r>
            <a:r>
              <a:rPr sz="1400" b="0" spc="-5" dirty="0">
                <a:latin typeface="+mj-lt"/>
                <a:cs typeface="Segoe UI Light"/>
              </a:rPr>
              <a:t>not</a:t>
            </a:r>
            <a:r>
              <a:rPr sz="1400" b="0" dirty="0">
                <a:latin typeface="+mj-lt"/>
                <a:cs typeface="Segoe UI Light"/>
              </a:rPr>
              <a:t> </a:t>
            </a:r>
            <a:r>
              <a:rPr sz="1400" b="0" spc="-10" dirty="0">
                <a:latin typeface="+mj-lt"/>
                <a:cs typeface="Segoe UI Light"/>
              </a:rPr>
              <a:t>yet</a:t>
            </a:r>
            <a:r>
              <a:rPr sz="1400" b="0" spc="5" dirty="0">
                <a:latin typeface="+mj-lt"/>
                <a:cs typeface="Segoe UI Light"/>
              </a:rPr>
              <a:t> </a:t>
            </a:r>
            <a:r>
              <a:rPr sz="1400" b="0" spc="-15" dirty="0">
                <a:latin typeface="+mj-lt"/>
                <a:cs typeface="Segoe UI Light"/>
              </a:rPr>
              <a:t>recorded</a:t>
            </a:r>
            <a:r>
              <a:rPr lang="en-US" sz="1400" b="0" spc="-15" dirty="0">
                <a:latin typeface="+mj-lt"/>
                <a:cs typeface="Segoe UI Light"/>
              </a:rPr>
              <a:t>.</a:t>
            </a:r>
            <a:endParaRPr sz="1400" dirty="0">
              <a:latin typeface="+mj-lt"/>
              <a:cs typeface="Segoe UI Light"/>
            </a:endParaRPr>
          </a:p>
        </p:txBody>
      </p:sp>
      <p:sp>
        <p:nvSpPr>
          <p:cNvPr id="9" name="object 9"/>
          <p:cNvSpPr txBox="1"/>
          <p:nvPr/>
        </p:nvSpPr>
        <p:spPr>
          <a:xfrm>
            <a:off x="5923856" y="1484842"/>
            <a:ext cx="5826760" cy="1887696"/>
          </a:xfrm>
          <a:prstGeom prst="rect">
            <a:avLst/>
          </a:prstGeom>
          <a:noFill/>
        </p:spPr>
        <p:txBody>
          <a:bodyPr vert="horz" wrap="square" lIns="0" tIns="12700" rIns="0" bIns="0" rtlCol="0">
            <a:spAutoFit/>
          </a:bodyPr>
          <a:lstStyle/>
          <a:p>
            <a:pPr marL="12700">
              <a:lnSpc>
                <a:spcPct val="100000"/>
              </a:lnSpc>
              <a:spcBef>
                <a:spcPts val="100"/>
              </a:spcBef>
            </a:pPr>
            <a:r>
              <a:rPr sz="2400" b="0" spc="5" dirty="0">
                <a:latin typeface="+mj-lt"/>
                <a:cs typeface="Segoe UI Light"/>
              </a:rPr>
              <a:t>Bar</a:t>
            </a:r>
            <a:r>
              <a:rPr sz="2400" b="0" spc="-35" dirty="0">
                <a:latin typeface="+mj-lt"/>
                <a:cs typeface="Segoe UI Light"/>
              </a:rPr>
              <a:t> </a:t>
            </a:r>
            <a:r>
              <a:rPr lang="en-US" sz="2400" spc="-35" dirty="0">
                <a:latin typeface="+mj-lt"/>
                <a:cs typeface="Segoe UI Light"/>
              </a:rPr>
              <a:t>g</a:t>
            </a:r>
            <a:r>
              <a:rPr sz="2400" b="0" dirty="0">
                <a:latin typeface="+mj-lt"/>
                <a:cs typeface="Segoe UI Light"/>
              </a:rPr>
              <a:t>raph</a:t>
            </a:r>
            <a:r>
              <a:rPr sz="2400" b="0" spc="-45" dirty="0">
                <a:latin typeface="+mj-lt"/>
                <a:cs typeface="Segoe UI Light"/>
              </a:rPr>
              <a:t> </a:t>
            </a:r>
            <a:r>
              <a:rPr sz="2400" b="0" dirty="0">
                <a:latin typeface="+mj-lt"/>
                <a:cs typeface="Segoe UI Light"/>
              </a:rPr>
              <a:t>being</a:t>
            </a:r>
            <a:r>
              <a:rPr sz="2400" b="0" spc="-45" dirty="0">
                <a:latin typeface="+mj-lt"/>
                <a:cs typeface="Segoe UI Light"/>
              </a:rPr>
              <a:t> </a:t>
            </a:r>
            <a:r>
              <a:rPr sz="2400" b="0" dirty="0">
                <a:latin typeface="+mj-lt"/>
                <a:cs typeface="Segoe UI Light"/>
              </a:rPr>
              <a:t>drawn:</a:t>
            </a:r>
            <a:endParaRPr lang="en-SG" sz="2400" dirty="0">
              <a:latin typeface="+mj-lt"/>
              <a:cs typeface="Segoe UI Light"/>
            </a:endParaRPr>
          </a:p>
          <a:p>
            <a:pPr marL="12700">
              <a:lnSpc>
                <a:spcPct val="100000"/>
              </a:lnSpc>
              <a:spcBef>
                <a:spcPts val="1739"/>
              </a:spcBef>
            </a:pPr>
            <a:r>
              <a:rPr lang="en-SG" sz="1600" spc="-15" dirty="0">
                <a:latin typeface="+mj-lt"/>
                <a:cs typeface="Segoe UI Light"/>
              </a:rPr>
              <a:t>Orbit vs</a:t>
            </a:r>
            <a:r>
              <a:rPr lang="en-SG" sz="1600" b="0" spc="-35" dirty="0">
                <a:latin typeface="+mj-lt"/>
                <a:cs typeface="Segoe UI Light"/>
              </a:rPr>
              <a:t> </a:t>
            </a:r>
            <a:r>
              <a:rPr lang="en-US" sz="1600" spc="-30" dirty="0">
                <a:latin typeface="+mj-lt"/>
                <a:cs typeface="Segoe UI Light"/>
              </a:rPr>
              <a:t>Mean Success Rate (Class)</a:t>
            </a:r>
            <a:r>
              <a:rPr lang="en-SG" sz="1600" b="0" spc="-30" dirty="0">
                <a:latin typeface="+mj-lt"/>
                <a:cs typeface="Segoe UI Light"/>
              </a:rPr>
              <a:t> </a:t>
            </a:r>
            <a:endParaRPr lang="en-SG" sz="1600" dirty="0">
              <a:latin typeface="+mj-lt"/>
              <a:cs typeface="Segoe UI Light"/>
            </a:endParaRPr>
          </a:p>
          <a:p>
            <a:pPr marL="12700" marR="5080">
              <a:lnSpc>
                <a:spcPct val="100000"/>
              </a:lnSpc>
              <a:spcBef>
                <a:spcPts val="1425"/>
              </a:spcBef>
            </a:pPr>
            <a:r>
              <a:rPr sz="1400" b="0" dirty="0">
                <a:latin typeface="+mj-lt"/>
                <a:cs typeface="Segoe UI Light"/>
              </a:rPr>
              <a:t>A</a:t>
            </a:r>
            <a:r>
              <a:rPr sz="1400" b="0" spc="-5" dirty="0">
                <a:latin typeface="+mj-lt"/>
                <a:cs typeface="Segoe UI Light"/>
              </a:rPr>
              <a:t> bar diagram</a:t>
            </a:r>
            <a:r>
              <a:rPr sz="1400" b="0" spc="5" dirty="0">
                <a:latin typeface="+mj-lt"/>
                <a:cs typeface="Segoe UI Light"/>
              </a:rPr>
              <a:t> </a:t>
            </a:r>
            <a:r>
              <a:rPr sz="1400" b="0" spc="-5" dirty="0">
                <a:latin typeface="+mj-lt"/>
                <a:cs typeface="Segoe UI Light"/>
              </a:rPr>
              <a:t>makes</a:t>
            </a:r>
            <a:r>
              <a:rPr sz="1400" b="0" spc="5" dirty="0">
                <a:latin typeface="+mj-lt"/>
                <a:cs typeface="Segoe UI Light"/>
              </a:rPr>
              <a:t> </a:t>
            </a:r>
            <a:r>
              <a:rPr sz="1400" b="0" dirty="0">
                <a:latin typeface="+mj-lt"/>
                <a:cs typeface="Segoe UI Light"/>
              </a:rPr>
              <a:t>it</a:t>
            </a:r>
            <a:r>
              <a:rPr sz="1400" b="0" spc="-5" dirty="0">
                <a:latin typeface="+mj-lt"/>
                <a:cs typeface="Segoe UI Light"/>
              </a:rPr>
              <a:t> easy </a:t>
            </a:r>
            <a:r>
              <a:rPr sz="1400" b="0" dirty="0">
                <a:latin typeface="+mj-lt"/>
                <a:cs typeface="Segoe UI Light"/>
              </a:rPr>
              <a:t>to </a:t>
            </a:r>
            <a:r>
              <a:rPr sz="1400" b="0" spc="-10" dirty="0">
                <a:latin typeface="+mj-lt"/>
                <a:cs typeface="Segoe UI Light"/>
              </a:rPr>
              <a:t>compare</a:t>
            </a:r>
            <a:r>
              <a:rPr sz="1400" b="0" spc="15" dirty="0">
                <a:latin typeface="+mj-lt"/>
                <a:cs typeface="Segoe UI Light"/>
              </a:rPr>
              <a:t> </a:t>
            </a:r>
            <a:r>
              <a:rPr sz="1400" b="0" spc="-5" dirty="0">
                <a:latin typeface="+mj-lt"/>
                <a:cs typeface="Segoe UI Light"/>
              </a:rPr>
              <a:t>sets</a:t>
            </a:r>
            <a:r>
              <a:rPr sz="1400" b="0" spc="-15" dirty="0">
                <a:latin typeface="+mj-lt"/>
                <a:cs typeface="Segoe UI Light"/>
              </a:rPr>
              <a:t> </a:t>
            </a:r>
            <a:r>
              <a:rPr sz="1400" b="0" spc="-20" dirty="0">
                <a:latin typeface="+mj-lt"/>
                <a:cs typeface="Segoe UI Light"/>
              </a:rPr>
              <a:t>of</a:t>
            </a:r>
            <a:r>
              <a:rPr sz="1400" b="0" spc="-5" dirty="0">
                <a:latin typeface="+mj-lt"/>
                <a:cs typeface="Segoe UI Light"/>
              </a:rPr>
              <a:t> data between </a:t>
            </a:r>
            <a:r>
              <a:rPr sz="1400" b="0" spc="-10" dirty="0">
                <a:latin typeface="+mj-lt"/>
                <a:cs typeface="Segoe UI Light"/>
              </a:rPr>
              <a:t>different</a:t>
            </a:r>
            <a:r>
              <a:rPr sz="1400" b="0" spc="-25" dirty="0">
                <a:latin typeface="+mj-lt"/>
                <a:cs typeface="Segoe UI Light"/>
              </a:rPr>
              <a:t> </a:t>
            </a:r>
            <a:r>
              <a:rPr sz="1400" b="0" spc="-10" dirty="0">
                <a:latin typeface="+mj-lt"/>
                <a:cs typeface="Segoe UI Light"/>
              </a:rPr>
              <a:t>groups</a:t>
            </a:r>
            <a:r>
              <a:rPr sz="1400" b="0" spc="-5" dirty="0">
                <a:latin typeface="+mj-lt"/>
                <a:cs typeface="Segoe UI Light"/>
              </a:rPr>
              <a:t> at </a:t>
            </a:r>
            <a:r>
              <a:rPr sz="1400" b="0" dirty="0">
                <a:latin typeface="+mj-lt"/>
                <a:cs typeface="Segoe UI Light"/>
              </a:rPr>
              <a:t>a</a:t>
            </a:r>
            <a:r>
              <a:rPr sz="1400" b="0" spc="-5" dirty="0">
                <a:latin typeface="+mj-lt"/>
                <a:cs typeface="Segoe UI Light"/>
              </a:rPr>
              <a:t> glance.</a:t>
            </a:r>
            <a:r>
              <a:rPr lang="en-SG" sz="1400" b="0" dirty="0">
                <a:latin typeface="+mj-lt"/>
                <a:cs typeface="Segoe UI Light"/>
              </a:rPr>
              <a:t> </a:t>
            </a:r>
            <a:r>
              <a:rPr lang="en-SG" sz="1400" b="0" spc="-5" dirty="0">
                <a:latin typeface="+mj-lt"/>
                <a:cs typeface="Segoe UI Light"/>
              </a:rPr>
              <a:t>T</a:t>
            </a:r>
            <a:r>
              <a:rPr sz="1400" b="0" spc="-5" dirty="0">
                <a:latin typeface="+mj-lt"/>
                <a:cs typeface="Segoe UI Light"/>
              </a:rPr>
              <a:t>he graph </a:t>
            </a:r>
            <a:r>
              <a:rPr sz="1400" b="0" spc="-10" dirty="0">
                <a:latin typeface="+mj-lt"/>
                <a:cs typeface="Segoe UI Light"/>
              </a:rPr>
              <a:t>represents </a:t>
            </a:r>
            <a:r>
              <a:rPr sz="1400" b="0" spc="-5" dirty="0">
                <a:latin typeface="+mj-lt"/>
                <a:cs typeface="Segoe UI Light"/>
              </a:rPr>
              <a:t>categories </a:t>
            </a:r>
            <a:r>
              <a:rPr sz="1400" b="0" dirty="0">
                <a:latin typeface="+mj-lt"/>
                <a:cs typeface="Segoe UI Light"/>
              </a:rPr>
              <a:t>on one </a:t>
            </a:r>
            <a:r>
              <a:rPr sz="1400" b="0" spc="-5" dirty="0">
                <a:latin typeface="+mj-lt"/>
                <a:cs typeface="Segoe UI Light"/>
              </a:rPr>
              <a:t>axis and </a:t>
            </a:r>
            <a:r>
              <a:rPr sz="1400" b="0" dirty="0">
                <a:latin typeface="+mj-lt"/>
                <a:cs typeface="Segoe UI Light"/>
              </a:rPr>
              <a:t>a </a:t>
            </a:r>
            <a:r>
              <a:rPr sz="1400" b="0" spc="-10" dirty="0">
                <a:latin typeface="+mj-lt"/>
                <a:cs typeface="Segoe UI Light"/>
              </a:rPr>
              <a:t>discrete </a:t>
            </a:r>
            <a:r>
              <a:rPr sz="1400" b="0" spc="-5" dirty="0">
                <a:latin typeface="+mj-lt"/>
                <a:cs typeface="Segoe UI Light"/>
              </a:rPr>
              <a:t>value </a:t>
            </a:r>
            <a:r>
              <a:rPr sz="1400" b="0" dirty="0">
                <a:latin typeface="+mj-lt"/>
                <a:cs typeface="Segoe UI Light"/>
              </a:rPr>
              <a:t>in the </a:t>
            </a:r>
            <a:r>
              <a:rPr sz="1400" b="0" spc="-30" dirty="0">
                <a:latin typeface="+mj-lt"/>
                <a:cs typeface="Segoe UI Light"/>
              </a:rPr>
              <a:t>other. </a:t>
            </a:r>
            <a:r>
              <a:rPr sz="1400" b="0" spc="-5" dirty="0">
                <a:latin typeface="+mj-lt"/>
                <a:cs typeface="Segoe UI Light"/>
              </a:rPr>
              <a:t>The goal </a:t>
            </a:r>
            <a:r>
              <a:rPr sz="1400" b="0" dirty="0">
                <a:latin typeface="+mj-lt"/>
                <a:cs typeface="Segoe UI Light"/>
              </a:rPr>
              <a:t>is to </a:t>
            </a:r>
            <a:r>
              <a:rPr sz="1400" b="0" spc="-315" dirty="0">
                <a:latin typeface="+mj-lt"/>
                <a:cs typeface="Segoe UI Light"/>
              </a:rPr>
              <a:t> </a:t>
            </a:r>
            <a:r>
              <a:rPr sz="1400" b="0" spc="-5" dirty="0">
                <a:latin typeface="+mj-lt"/>
                <a:cs typeface="Segoe UI Light"/>
              </a:rPr>
              <a:t>show </a:t>
            </a:r>
            <a:r>
              <a:rPr sz="1400" b="0" dirty="0">
                <a:latin typeface="+mj-lt"/>
                <a:cs typeface="Segoe UI Light"/>
              </a:rPr>
              <a:t>the </a:t>
            </a:r>
            <a:r>
              <a:rPr sz="1400" b="0" spc="-5" dirty="0">
                <a:latin typeface="+mj-lt"/>
                <a:cs typeface="Segoe UI Light"/>
              </a:rPr>
              <a:t>relationship between </a:t>
            </a:r>
            <a:r>
              <a:rPr sz="1400" b="0" dirty="0">
                <a:latin typeface="+mj-lt"/>
                <a:cs typeface="Segoe UI Light"/>
              </a:rPr>
              <a:t>the two </a:t>
            </a:r>
            <a:r>
              <a:rPr sz="1400" b="0" spc="-5" dirty="0">
                <a:latin typeface="+mj-lt"/>
                <a:cs typeface="Segoe UI Light"/>
              </a:rPr>
              <a:t>axes. </a:t>
            </a:r>
            <a:r>
              <a:rPr sz="1400" b="0" spc="-10" dirty="0">
                <a:latin typeface="+mj-lt"/>
                <a:cs typeface="Segoe UI Light"/>
              </a:rPr>
              <a:t>Bar </a:t>
            </a:r>
            <a:r>
              <a:rPr sz="1400" b="0" spc="5" dirty="0">
                <a:latin typeface="+mj-lt"/>
                <a:cs typeface="Segoe UI Light"/>
              </a:rPr>
              <a:t>charts </a:t>
            </a:r>
            <a:r>
              <a:rPr sz="1400" b="0" spc="-10" dirty="0">
                <a:latin typeface="+mj-lt"/>
                <a:cs typeface="Segoe UI Light"/>
              </a:rPr>
              <a:t>can </a:t>
            </a:r>
            <a:r>
              <a:rPr sz="1400" b="0" spc="-5" dirty="0">
                <a:latin typeface="+mj-lt"/>
                <a:cs typeface="Segoe UI Light"/>
              </a:rPr>
              <a:t>also show big changes </a:t>
            </a:r>
            <a:r>
              <a:rPr sz="1400" b="0" dirty="0">
                <a:latin typeface="+mj-lt"/>
                <a:cs typeface="Segoe UI Light"/>
              </a:rPr>
              <a:t>in </a:t>
            </a:r>
            <a:r>
              <a:rPr sz="1400" b="0" spc="-5" dirty="0">
                <a:latin typeface="+mj-lt"/>
                <a:cs typeface="Segoe UI Light"/>
              </a:rPr>
              <a:t>data</a:t>
            </a:r>
            <a:r>
              <a:rPr sz="1400" b="0" dirty="0">
                <a:latin typeface="+mj-lt"/>
                <a:cs typeface="Segoe UI Light"/>
              </a:rPr>
              <a:t> </a:t>
            </a:r>
            <a:r>
              <a:rPr sz="1400" b="0" spc="-5" dirty="0">
                <a:latin typeface="+mj-lt"/>
                <a:cs typeface="Segoe UI Light"/>
              </a:rPr>
              <a:t>over</a:t>
            </a:r>
            <a:r>
              <a:rPr sz="1400" b="0" dirty="0">
                <a:latin typeface="+mj-lt"/>
                <a:cs typeface="Segoe UI Light"/>
              </a:rPr>
              <a:t> </a:t>
            </a:r>
            <a:r>
              <a:rPr sz="1400" b="0" spc="-5" dirty="0">
                <a:latin typeface="+mj-lt"/>
                <a:cs typeface="Segoe UI Light"/>
              </a:rPr>
              <a:t>time.</a:t>
            </a:r>
            <a:endParaRPr sz="1400" dirty="0">
              <a:latin typeface="+mj-lt"/>
              <a:cs typeface="Segoe UI Light"/>
            </a:endParaRPr>
          </a:p>
        </p:txBody>
      </p:sp>
      <p:sp>
        <p:nvSpPr>
          <p:cNvPr id="10" name="object 10"/>
          <p:cNvSpPr txBox="1"/>
          <p:nvPr/>
        </p:nvSpPr>
        <p:spPr>
          <a:xfrm>
            <a:off x="261598" y="1520443"/>
            <a:ext cx="5211238" cy="4540730"/>
          </a:xfrm>
          <a:prstGeom prst="rect">
            <a:avLst/>
          </a:prstGeom>
          <a:noFill/>
        </p:spPr>
        <p:txBody>
          <a:bodyPr vert="horz" wrap="square" lIns="0" tIns="12700" rIns="0" bIns="0" rtlCol="0">
            <a:spAutoFit/>
          </a:bodyPr>
          <a:lstStyle/>
          <a:p>
            <a:pPr marL="12700">
              <a:lnSpc>
                <a:spcPct val="100000"/>
              </a:lnSpc>
              <a:spcBef>
                <a:spcPts val="100"/>
              </a:spcBef>
            </a:pPr>
            <a:r>
              <a:rPr sz="2400" b="0" dirty="0">
                <a:latin typeface="+mj-lt"/>
                <a:cs typeface="Segoe UI Light"/>
              </a:rPr>
              <a:t>Scatter</a:t>
            </a:r>
            <a:r>
              <a:rPr sz="2400" b="0" spc="-45" dirty="0">
                <a:latin typeface="+mj-lt"/>
                <a:cs typeface="Segoe UI Light"/>
              </a:rPr>
              <a:t> </a:t>
            </a:r>
            <a:r>
              <a:rPr lang="en-US" sz="2400" spc="-45" dirty="0">
                <a:latin typeface="+mj-lt"/>
                <a:cs typeface="Segoe UI Light"/>
              </a:rPr>
              <a:t>g</a:t>
            </a:r>
            <a:r>
              <a:rPr sz="2400" b="0" dirty="0">
                <a:latin typeface="+mj-lt"/>
                <a:cs typeface="Segoe UI Light"/>
              </a:rPr>
              <a:t>raphs</a:t>
            </a:r>
            <a:r>
              <a:rPr sz="2400" b="0" spc="-45" dirty="0">
                <a:latin typeface="+mj-lt"/>
                <a:cs typeface="Segoe UI Light"/>
              </a:rPr>
              <a:t> </a:t>
            </a:r>
            <a:r>
              <a:rPr sz="2400" b="0" spc="5" dirty="0">
                <a:latin typeface="+mj-lt"/>
                <a:cs typeface="Segoe UI Light"/>
              </a:rPr>
              <a:t>being</a:t>
            </a:r>
            <a:r>
              <a:rPr sz="2400" b="0" spc="-50" dirty="0">
                <a:latin typeface="+mj-lt"/>
                <a:cs typeface="Segoe UI Light"/>
              </a:rPr>
              <a:t> </a:t>
            </a:r>
            <a:r>
              <a:rPr sz="2400" b="0" dirty="0">
                <a:latin typeface="+mj-lt"/>
                <a:cs typeface="Segoe UI Light"/>
              </a:rPr>
              <a:t>drawn:</a:t>
            </a:r>
            <a:endParaRPr sz="2400" dirty="0">
              <a:latin typeface="+mj-lt"/>
              <a:cs typeface="Segoe UI Light"/>
            </a:endParaRPr>
          </a:p>
          <a:p>
            <a:pPr marL="12700" marR="536575">
              <a:lnSpc>
                <a:spcPct val="180000"/>
              </a:lnSpc>
              <a:spcBef>
                <a:spcPts val="15"/>
              </a:spcBef>
            </a:pPr>
            <a:r>
              <a:rPr lang="en-US" sz="1600" b="0" spc="-5" dirty="0">
                <a:latin typeface="+mj-lt"/>
                <a:cs typeface="Segoe UI Light"/>
              </a:rPr>
              <a:t>Flight Number vs Payload Mass</a:t>
            </a:r>
          </a:p>
          <a:p>
            <a:pPr marL="12700" marR="536575">
              <a:lnSpc>
                <a:spcPct val="180000"/>
              </a:lnSpc>
              <a:spcBef>
                <a:spcPts val="15"/>
              </a:spcBef>
            </a:pPr>
            <a:r>
              <a:rPr sz="1600" b="0" spc="-5" dirty="0">
                <a:latin typeface="+mj-lt"/>
                <a:cs typeface="Segoe UI Light"/>
              </a:rPr>
              <a:t>Flight Number </a:t>
            </a:r>
            <a:r>
              <a:rPr lang="en-US" sz="1600" spc="-15" dirty="0">
                <a:latin typeface="+mj-lt"/>
                <a:cs typeface="Segoe UI Light"/>
              </a:rPr>
              <a:t>vs</a:t>
            </a:r>
            <a:r>
              <a:rPr lang="en-US" sz="1600" b="0" spc="-15" dirty="0">
                <a:latin typeface="+mj-lt"/>
                <a:cs typeface="Segoe UI Light"/>
              </a:rPr>
              <a:t> </a:t>
            </a:r>
            <a:r>
              <a:rPr lang="en-SG" sz="1600" b="0" dirty="0">
                <a:latin typeface="+mj-lt"/>
                <a:cs typeface="Segoe UI Light"/>
              </a:rPr>
              <a:t>Launch </a:t>
            </a:r>
            <a:r>
              <a:rPr lang="en-SG" sz="1600" b="0" spc="-5" dirty="0">
                <a:latin typeface="+mj-lt"/>
                <a:cs typeface="Segoe UI Light"/>
              </a:rPr>
              <a:t>Site</a:t>
            </a:r>
          </a:p>
          <a:p>
            <a:pPr marL="12700" marR="536575">
              <a:lnSpc>
                <a:spcPct val="180000"/>
              </a:lnSpc>
              <a:spcBef>
                <a:spcPts val="15"/>
              </a:spcBef>
            </a:pPr>
            <a:r>
              <a:rPr lang="en-US" sz="1600" b="0" spc="-5" dirty="0">
                <a:latin typeface="+mj-lt"/>
                <a:cs typeface="Segoe UI Light"/>
              </a:rPr>
              <a:t>Payload Mass vs</a:t>
            </a:r>
            <a:r>
              <a:rPr sz="1600" b="0" spc="-15" dirty="0">
                <a:latin typeface="+mj-lt"/>
                <a:cs typeface="Segoe UI Light"/>
              </a:rPr>
              <a:t> </a:t>
            </a:r>
            <a:r>
              <a:rPr sz="1600" b="0" dirty="0">
                <a:latin typeface="+mj-lt"/>
                <a:cs typeface="Segoe UI Light"/>
              </a:rPr>
              <a:t>Launch </a:t>
            </a:r>
            <a:r>
              <a:rPr sz="1600" b="0" spc="-5" dirty="0">
                <a:latin typeface="+mj-lt"/>
                <a:cs typeface="Segoe UI Light"/>
              </a:rPr>
              <a:t>Site </a:t>
            </a:r>
            <a:endParaRPr lang="en-US" sz="1600" spc="-5" dirty="0">
              <a:latin typeface="+mj-lt"/>
              <a:cs typeface="Segoe UI Light"/>
            </a:endParaRPr>
          </a:p>
          <a:p>
            <a:pPr marL="12700" marR="1332230">
              <a:lnSpc>
                <a:spcPct val="180000"/>
              </a:lnSpc>
            </a:pPr>
            <a:r>
              <a:rPr lang="en-SG" sz="1600" b="0" spc="-5" dirty="0">
                <a:latin typeface="+mj-lt"/>
                <a:cs typeface="Segoe UI Light"/>
              </a:rPr>
              <a:t>Flight Number vs Orbit</a:t>
            </a:r>
            <a:r>
              <a:rPr sz="1600" b="0" spc="-15" dirty="0">
                <a:latin typeface="+mj-lt"/>
                <a:cs typeface="Segoe UI Light"/>
              </a:rPr>
              <a:t> </a:t>
            </a:r>
            <a:r>
              <a:rPr sz="1600" b="0" spc="-5" dirty="0">
                <a:latin typeface="+mj-lt"/>
                <a:cs typeface="Segoe UI Light"/>
              </a:rPr>
              <a:t>Orbit </a:t>
            </a:r>
            <a:r>
              <a:rPr sz="1600" b="0" spc="-15" dirty="0">
                <a:latin typeface="+mj-lt"/>
                <a:cs typeface="Segoe UI Light"/>
              </a:rPr>
              <a:t>VS.</a:t>
            </a:r>
            <a:r>
              <a:rPr sz="1600" b="0" spc="-35" dirty="0">
                <a:latin typeface="+mj-lt"/>
                <a:cs typeface="Segoe UI Light"/>
              </a:rPr>
              <a:t> </a:t>
            </a:r>
            <a:r>
              <a:rPr sz="1600" b="0" spc="-15" dirty="0">
                <a:latin typeface="+mj-lt"/>
                <a:cs typeface="Segoe UI Light"/>
              </a:rPr>
              <a:t>Payload</a:t>
            </a:r>
            <a:r>
              <a:rPr sz="1600" b="0" spc="-30" dirty="0">
                <a:latin typeface="+mj-lt"/>
                <a:cs typeface="Segoe UI Light"/>
              </a:rPr>
              <a:t> </a:t>
            </a:r>
            <a:r>
              <a:rPr sz="1600" b="0" dirty="0">
                <a:latin typeface="+mj-lt"/>
                <a:cs typeface="Segoe UI Light"/>
              </a:rPr>
              <a:t>Mass</a:t>
            </a:r>
            <a:endParaRPr lang="en-US" sz="1600" b="0" dirty="0">
              <a:latin typeface="+mj-lt"/>
              <a:cs typeface="Segoe UI Light"/>
            </a:endParaRPr>
          </a:p>
          <a:p>
            <a:pPr marL="12700" marR="1332230">
              <a:lnSpc>
                <a:spcPct val="180000"/>
              </a:lnSpc>
            </a:pPr>
            <a:endParaRPr lang="en-US" sz="1800" dirty="0">
              <a:latin typeface="+mj-lt"/>
              <a:cs typeface="Segoe UI Light"/>
            </a:endParaRPr>
          </a:p>
          <a:p>
            <a:pPr marL="12700" marR="1332230">
              <a:lnSpc>
                <a:spcPct val="180000"/>
              </a:lnSpc>
            </a:pPr>
            <a:endParaRPr lang="en-US" sz="1800" dirty="0">
              <a:latin typeface="+mj-lt"/>
              <a:cs typeface="Segoe UI Light"/>
            </a:endParaRPr>
          </a:p>
          <a:p>
            <a:pPr marL="12700" marR="1332230">
              <a:lnSpc>
                <a:spcPct val="180000"/>
              </a:lnSpc>
            </a:pPr>
            <a:endParaRPr sz="1800" dirty="0">
              <a:latin typeface="+mj-lt"/>
              <a:cs typeface="Segoe UI Light"/>
            </a:endParaRPr>
          </a:p>
          <a:p>
            <a:pPr marL="12700" marR="383540">
              <a:lnSpc>
                <a:spcPct val="100000"/>
              </a:lnSpc>
              <a:spcBef>
                <a:spcPts val="1905"/>
              </a:spcBef>
            </a:pPr>
            <a:r>
              <a:rPr sz="1400" b="0" spc="-5" dirty="0">
                <a:latin typeface="+mj-lt"/>
                <a:cs typeface="Segoe UI Light"/>
              </a:rPr>
              <a:t>Scatter</a:t>
            </a:r>
            <a:r>
              <a:rPr sz="1400" b="0" spc="25" dirty="0">
                <a:latin typeface="+mj-lt"/>
                <a:cs typeface="Segoe UI Light"/>
              </a:rPr>
              <a:t> </a:t>
            </a:r>
            <a:r>
              <a:rPr sz="1400" b="0" dirty="0">
                <a:latin typeface="+mj-lt"/>
                <a:cs typeface="Segoe UI Light"/>
              </a:rPr>
              <a:t>plots</a:t>
            </a:r>
            <a:r>
              <a:rPr sz="1400" b="0" spc="20" dirty="0">
                <a:latin typeface="+mj-lt"/>
                <a:cs typeface="Segoe UI Light"/>
              </a:rPr>
              <a:t> </a:t>
            </a:r>
            <a:r>
              <a:rPr sz="1400" b="0" spc="-5" dirty="0">
                <a:latin typeface="+mj-lt"/>
                <a:cs typeface="Segoe UI Light"/>
              </a:rPr>
              <a:t>show</a:t>
            </a:r>
            <a:r>
              <a:rPr sz="1400" b="0" spc="40" dirty="0">
                <a:latin typeface="+mj-lt"/>
                <a:cs typeface="Segoe UI Light"/>
              </a:rPr>
              <a:t> </a:t>
            </a:r>
            <a:r>
              <a:rPr sz="1400" b="0" spc="-5" dirty="0">
                <a:latin typeface="+mj-lt"/>
                <a:cs typeface="Segoe UI Light"/>
              </a:rPr>
              <a:t>how</a:t>
            </a:r>
            <a:r>
              <a:rPr sz="1400" b="0" spc="30" dirty="0">
                <a:latin typeface="+mj-lt"/>
                <a:cs typeface="Segoe UI Light"/>
              </a:rPr>
              <a:t> </a:t>
            </a:r>
            <a:r>
              <a:rPr sz="1400" b="0" spc="-5" dirty="0">
                <a:latin typeface="+mj-lt"/>
                <a:cs typeface="Segoe UI Light"/>
              </a:rPr>
              <a:t>much</a:t>
            </a:r>
            <a:r>
              <a:rPr sz="1400" b="0" spc="30" dirty="0">
                <a:latin typeface="+mj-lt"/>
                <a:cs typeface="Segoe UI Light"/>
              </a:rPr>
              <a:t> </a:t>
            </a:r>
            <a:r>
              <a:rPr sz="1400" b="0" dirty="0">
                <a:latin typeface="+mj-lt"/>
                <a:cs typeface="Segoe UI Light"/>
              </a:rPr>
              <a:t>one</a:t>
            </a:r>
            <a:r>
              <a:rPr sz="1400" b="0" spc="20" dirty="0">
                <a:latin typeface="+mj-lt"/>
                <a:cs typeface="Segoe UI Light"/>
              </a:rPr>
              <a:t> </a:t>
            </a:r>
            <a:r>
              <a:rPr sz="1400" b="0" spc="-5" dirty="0">
                <a:latin typeface="+mj-lt"/>
                <a:cs typeface="Segoe UI Light"/>
              </a:rPr>
              <a:t>variable</a:t>
            </a:r>
            <a:r>
              <a:rPr sz="1400" b="0" dirty="0">
                <a:latin typeface="+mj-lt"/>
                <a:cs typeface="Segoe UI Light"/>
              </a:rPr>
              <a:t> </a:t>
            </a:r>
            <a:r>
              <a:rPr sz="1400" b="0" spc="-5" dirty="0">
                <a:latin typeface="+mj-lt"/>
                <a:cs typeface="Segoe UI Light"/>
              </a:rPr>
              <a:t>is</a:t>
            </a:r>
            <a:r>
              <a:rPr sz="1400" b="0" spc="50" dirty="0">
                <a:latin typeface="+mj-lt"/>
                <a:cs typeface="Segoe UI Light"/>
              </a:rPr>
              <a:t> </a:t>
            </a:r>
            <a:r>
              <a:rPr sz="1400" b="0" spc="-5" dirty="0">
                <a:latin typeface="+mj-lt"/>
                <a:cs typeface="Segoe UI Light"/>
              </a:rPr>
              <a:t>affected </a:t>
            </a:r>
            <a:r>
              <a:rPr sz="1400" b="0" dirty="0">
                <a:latin typeface="+mj-lt"/>
                <a:cs typeface="Segoe UI Light"/>
              </a:rPr>
              <a:t> by </a:t>
            </a:r>
            <a:r>
              <a:rPr sz="1400" b="0" spc="-5" dirty="0">
                <a:latin typeface="+mj-lt"/>
                <a:cs typeface="Segoe UI Light"/>
              </a:rPr>
              <a:t>another. The relationship between two variables is</a:t>
            </a:r>
            <a:r>
              <a:rPr lang="en-US" sz="1400" b="0" spc="-5" dirty="0">
                <a:latin typeface="+mj-lt"/>
                <a:cs typeface="Segoe UI Light"/>
              </a:rPr>
              <a:t> </a:t>
            </a:r>
            <a:r>
              <a:rPr sz="1400" b="0" spc="-5" dirty="0">
                <a:latin typeface="+mj-lt"/>
                <a:cs typeface="Segoe UI Light"/>
              </a:rPr>
              <a:t>called</a:t>
            </a:r>
            <a:r>
              <a:rPr sz="1400" b="0" spc="-25" dirty="0">
                <a:latin typeface="+mj-lt"/>
                <a:cs typeface="Segoe UI Light"/>
              </a:rPr>
              <a:t> </a:t>
            </a:r>
            <a:r>
              <a:rPr sz="1400" b="0" spc="-5" dirty="0">
                <a:latin typeface="+mj-lt"/>
                <a:cs typeface="Segoe UI Light"/>
              </a:rPr>
              <a:t>their correlation</a:t>
            </a:r>
            <a:r>
              <a:rPr sz="1400" b="0" dirty="0">
                <a:latin typeface="+mj-lt"/>
                <a:cs typeface="Segoe UI Light"/>
              </a:rPr>
              <a:t>.</a:t>
            </a:r>
            <a:r>
              <a:rPr sz="1400" b="0" spc="15" dirty="0">
                <a:latin typeface="+mj-lt"/>
                <a:cs typeface="Segoe UI Light"/>
              </a:rPr>
              <a:t> </a:t>
            </a:r>
            <a:r>
              <a:rPr sz="1400" b="0" spc="-5" dirty="0">
                <a:latin typeface="+mj-lt"/>
                <a:cs typeface="Segoe UI Light"/>
              </a:rPr>
              <a:t>Scatter</a:t>
            </a:r>
            <a:r>
              <a:rPr sz="1400" b="0" spc="-20" dirty="0">
                <a:latin typeface="+mj-lt"/>
                <a:cs typeface="Segoe UI Light"/>
              </a:rPr>
              <a:t> </a:t>
            </a:r>
            <a:r>
              <a:rPr sz="1400" b="0" dirty="0">
                <a:latin typeface="+mj-lt"/>
                <a:cs typeface="Segoe UI Light"/>
              </a:rPr>
              <a:t>plots</a:t>
            </a:r>
            <a:r>
              <a:rPr sz="1400" b="0" spc="-20" dirty="0">
                <a:latin typeface="+mj-lt"/>
                <a:cs typeface="Segoe UI Light"/>
              </a:rPr>
              <a:t> </a:t>
            </a:r>
            <a:r>
              <a:rPr sz="1400" b="0" spc="-5" dirty="0">
                <a:latin typeface="+mj-lt"/>
                <a:cs typeface="Segoe UI Light"/>
              </a:rPr>
              <a:t>usually</a:t>
            </a:r>
            <a:r>
              <a:rPr sz="1400" b="0" spc="-25" dirty="0">
                <a:latin typeface="+mj-lt"/>
                <a:cs typeface="Segoe UI Light"/>
              </a:rPr>
              <a:t> </a:t>
            </a:r>
            <a:r>
              <a:rPr sz="1400" b="0" dirty="0">
                <a:latin typeface="+mj-lt"/>
                <a:cs typeface="Segoe UI Light"/>
              </a:rPr>
              <a:t>consist</a:t>
            </a:r>
            <a:r>
              <a:rPr sz="1400" b="0" spc="-40" dirty="0">
                <a:latin typeface="+mj-lt"/>
                <a:cs typeface="Segoe UI Light"/>
              </a:rPr>
              <a:t> </a:t>
            </a:r>
            <a:r>
              <a:rPr sz="1400" b="0" dirty="0">
                <a:latin typeface="+mj-lt"/>
                <a:cs typeface="Segoe UI Light"/>
              </a:rPr>
              <a:t>of</a:t>
            </a:r>
            <a:r>
              <a:rPr sz="1400" b="0" spc="-20" dirty="0">
                <a:latin typeface="+mj-lt"/>
                <a:cs typeface="Segoe UI Light"/>
              </a:rPr>
              <a:t> </a:t>
            </a:r>
            <a:r>
              <a:rPr sz="1400" b="0" dirty="0">
                <a:latin typeface="+mj-lt"/>
                <a:cs typeface="Segoe UI Light"/>
              </a:rPr>
              <a:t>a </a:t>
            </a:r>
            <a:r>
              <a:rPr sz="1400" b="0" spc="-285" dirty="0">
                <a:latin typeface="+mj-lt"/>
                <a:cs typeface="Segoe UI Light"/>
              </a:rPr>
              <a:t> </a:t>
            </a:r>
            <a:r>
              <a:rPr sz="1400" b="0" spc="-5" dirty="0">
                <a:latin typeface="+mj-lt"/>
                <a:cs typeface="Segoe UI Light"/>
              </a:rPr>
              <a:t>large</a:t>
            </a:r>
            <a:r>
              <a:rPr sz="1400" b="0" spc="-25" dirty="0">
                <a:latin typeface="+mj-lt"/>
                <a:cs typeface="Segoe UI Light"/>
              </a:rPr>
              <a:t> </a:t>
            </a:r>
            <a:r>
              <a:rPr sz="1400" b="0" dirty="0">
                <a:latin typeface="+mj-lt"/>
                <a:cs typeface="Segoe UI Light"/>
              </a:rPr>
              <a:t>body</a:t>
            </a:r>
            <a:r>
              <a:rPr sz="1400" b="0" spc="-50" dirty="0">
                <a:latin typeface="+mj-lt"/>
                <a:cs typeface="Segoe UI Light"/>
              </a:rPr>
              <a:t> </a:t>
            </a:r>
            <a:r>
              <a:rPr sz="1400" b="0" dirty="0">
                <a:latin typeface="+mj-lt"/>
                <a:cs typeface="Segoe UI Light"/>
              </a:rPr>
              <a:t>of</a:t>
            </a:r>
            <a:r>
              <a:rPr sz="1400" b="0" spc="-15" dirty="0">
                <a:latin typeface="+mj-lt"/>
                <a:cs typeface="Segoe UI Light"/>
              </a:rPr>
              <a:t> </a:t>
            </a:r>
            <a:r>
              <a:rPr sz="1400" b="0" spc="-5" dirty="0">
                <a:latin typeface="+mj-lt"/>
                <a:cs typeface="Segoe UI Light"/>
              </a:rPr>
              <a:t>data.</a:t>
            </a:r>
            <a:endParaRPr sz="1400" dirty="0">
              <a:latin typeface="+mj-lt"/>
              <a:cs typeface="Segoe UI Light"/>
            </a:endParaRPr>
          </a:p>
        </p:txBody>
      </p:sp>
      <p:pic>
        <p:nvPicPr>
          <p:cNvPr id="12" name="object 12"/>
          <p:cNvPicPr/>
          <p:nvPr/>
        </p:nvPicPr>
        <p:blipFill>
          <a:blip r:embed="rId4" cstate="print"/>
          <a:stretch>
            <a:fillRect/>
          </a:stretch>
        </p:blipFill>
        <p:spPr>
          <a:xfrm>
            <a:off x="466784" y="3856863"/>
            <a:ext cx="1188720" cy="1188720"/>
          </a:xfrm>
          <a:prstGeom prst="rect">
            <a:avLst/>
          </a:prstGeom>
          <a:noFill/>
        </p:spPr>
      </p:pic>
      <p:pic>
        <p:nvPicPr>
          <p:cNvPr id="17" name="Picture 16">
            <a:extLst>
              <a:ext uri="{FF2B5EF4-FFF2-40B4-BE49-F238E27FC236}">
                <a16:creationId xmlns:a16="http://schemas.microsoft.com/office/drawing/2014/main" id="{33EA50B8-410D-4E4B-BCC9-2D61E4B8D75D}"/>
              </a:ext>
            </a:extLst>
          </p:cNvPr>
          <p:cNvPicPr>
            <a:picLocks noChangeAspect="1"/>
          </p:cNvPicPr>
          <p:nvPr/>
        </p:nvPicPr>
        <p:blipFill rotWithShape="1">
          <a:blip r:embed="rId5">
            <a:extLst>
              <a:ext uri="{28A0092B-C50C-407E-A947-70E740481C1C}">
                <a14:useLocalDpi xmlns:a14="http://schemas.microsoft.com/office/drawing/2010/main" val="0"/>
              </a:ext>
            </a:extLst>
          </a:blip>
          <a:srcRect b="82222"/>
          <a:stretch/>
        </p:blipFill>
        <p:spPr>
          <a:xfrm>
            <a:off x="0" y="3355"/>
            <a:ext cx="12192000" cy="1219200"/>
          </a:xfrm>
          <a:prstGeom prst="rect">
            <a:avLst/>
          </a:prstGeom>
          <a:solidFill>
            <a:schemeClr val="bg1"/>
          </a:solidFill>
        </p:spPr>
      </p:pic>
      <p:sp>
        <p:nvSpPr>
          <p:cNvPr id="6" name="object 6"/>
          <p:cNvSpPr txBox="1">
            <a:spLocks noGrp="1"/>
          </p:cNvSpPr>
          <p:nvPr>
            <p:ph type="title"/>
          </p:nvPr>
        </p:nvSpPr>
        <p:spPr>
          <a:xfrm>
            <a:off x="223520" y="301243"/>
            <a:ext cx="5682615" cy="635000"/>
          </a:xfrm>
          <a:prstGeom prst="rect">
            <a:avLst/>
          </a:prstGeom>
          <a:noFill/>
        </p:spPr>
        <p:txBody>
          <a:bodyPr vert="horz" wrap="square" lIns="0" tIns="12065" rIns="0" bIns="0" rtlCol="0">
            <a:spAutoFit/>
          </a:bodyPr>
          <a:lstStyle/>
          <a:p>
            <a:pPr marL="12700">
              <a:lnSpc>
                <a:spcPct val="100000"/>
              </a:lnSpc>
              <a:spcBef>
                <a:spcPts val="95"/>
              </a:spcBef>
            </a:pPr>
            <a:r>
              <a:rPr sz="4000" spc="-25" dirty="0">
                <a:latin typeface="+mj-lt"/>
              </a:rPr>
              <a:t>EDA</a:t>
            </a:r>
            <a:r>
              <a:rPr sz="4000" spc="-20" dirty="0">
                <a:latin typeface="+mj-lt"/>
              </a:rPr>
              <a:t> </a:t>
            </a:r>
            <a:r>
              <a:rPr sz="4000" spc="-5" dirty="0">
                <a:latin typeface="+mj-lt"/>
              </a:rPr>
              <a:t>with</a:t>
            </a:r>
            <a:r>
              <a:rPr sz="4000" spc="-20" dirty="0">
                <a:latin typeface="+mj-lt"/>
              </a:rPr>
              <a:t> </a:t>
            </a:r>
            <a:r>
              <a:rPr sz="4000" spc="-30" dirty="0">
                <a:latin typeface="+mj-lt"/>
              </a:rPr>
              <a:t>Data</a:t>
            </a:r>
            <a:r>
              <a:rPr sz="4000" spc="-25" dirty="0">
                <a:latin typeface="+mj-lt"/>
              </a:rPr>
              <a:t> </a:t>
            </a:r>
            <a:r>
              <a:rPr sz="4000" spc="-15" dirty="0">
                <a:latin typeface="+mj-lt"/>
              </a:rPr>
              <a:t>Visualization</a:t>
            </a:r>
            <a:endParaRPr sz="4000" dirty="0">
              <a:latin typeface="+mj-lt"/>
            </a:endParaRPr>
          </a:p>
        </p:txBody>
      </p:sp>
      <p:pic>
        <p:nvPicPr>
          <p:cNvPr id="15" name="object 14">
            <a:extLst>
              <a:ext uri="{FF2B5EF4-FFF2-40B4-BE49-F238E27FC236}">
                <a16:creationId xmlns:a16="http://schemas.microsoft.com/office/drawing/2014/main" id="{D8033AE7-20F6-4E21-AF0B-3671E9463AB0}"/>
              </a:ext>
            </a:extLst>
          </p:cNvPr>
          <p:cNvPicPr/>
          <p:nvPr/>
        </p:nvPicPr>
        <p:blipFill>
          <a:blip r:embed="rId6" cstate="print"/>
          <a:stretch>
            <a:fillRect/>
          </a:stretch>
        </p:blipFill>
        <p:spPr>
          <a:xfrm>
            <a:off x="9794770" y="3982138"/>
            <a:ext cx="1149747" cy="1063445"/>
          </a:xfrm>
          <a:prstGeom prst="rect">
            <a:avLst/>
          </a:prstGeom>
          <a:noFill/>
        </p:spPr>
      </p:pic>
      <p:pic>
        <p:nvPicPr>
          <p:cNvPr id="16" name="object 13">
            <a:extLst>
              <a:ext uri="{FF2B5EF4-FFF2-40B4-BE49-F238E27FC236}">
                <a16:creationId xmlns:a16="http://schemas.microsoft.com/office/drawing/2014/main" id="{A161235A-B288-4138-AA69-0A1C12AE1C3B}"/>
              </a:ext>
            </a:extLst>
          </p:cNvPr>
          <p:cNvPicPr/>
          <p:nvPr/>
        </p:nvPicPr>
        <p:blipFill>
          <a:blip r:embed="rId7" cstate="print">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9825575" y="1335254"/>
            <a:ext cx="1088135" cy="108661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9372600" y="6172200"/>
            <a:ext cx="2322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GitHub</a:t>
            </a:r>
            <a:r>
              <a:rPr sz="1800"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URL</a:t>
            </a:r>
            <a:r>
              <a:rPr sz="1800" spc="-20"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 </a:t>
            </a:r>
            <a:r>
              <a:rPr sz="1800" spc="-10"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to</a:t>
            </a:r>
            <a:r>
              <a:rPr sz="1800" spc="-25"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00AFEF"/>
                  </a:solidFill>
                </a:uFill>
                <a:latin typeface="+mj-lt"/>
                <a:cs typeface="Calibri"/>
                <a:hlinkClick r:id="rId2">
                  <a:extLst>
                    <a:ext uri="{A12FA001-AC4F-418D-AE19-62706E023703}">
                      <ahyp:hlinkClr xmlns:ahyp="http://schemas.microsoft.com/office/drawing/2018/hyperlinkcolor" val="tx"/>
                    </a:ext>
                  </a:extLst>
                </a:hlinkClick>
              </a:rPr>
              <a:t>Notebook</a:t>
            </a:r>
            <a:endParaRPr sz="1800" dirty="0">
              <a:solidFill>
                <a:schemeClr val="bg1"/>
              </a:solidFill>
              <a:latin typeface="+mj-lt"/>
              <a:cs typeface="Calibri"/>
            </a:endParaRPr>
          </a:p>
        </p:txBody>
      </p:sp>
      <p:pic>
        <p:nvPicPr>
          <p:cNvPr id="11" name="Picture 10">
            <a:extLst>
              <a:ext uri="{FF2B5EF4-FFF2-40B4-BE49-F238E27FC236}">
                <a16:creationId xmlns:a16="http://schemas.microsoft.com/office/drawing/2014/main" id="{9B65D62B-BDF9-4DCB-801A-DAE9753A3DC6}"/>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30907"/>
            <a:ext cx="12192000" cy="1219200"/>
          </a:xfrm>
          <a:prstGeom prst="rect">
            <a:avLst/>
          </a:prstGeom>
        </p:spPr>
      </p:pic>
      <p:sp>
        <p:nvSpPr>
          <p:cNvPr id="5" name="object 5"/>
          <p:cNvSpPr txBox="1">
            <a:spLocks noGrp="1"/>
          </p:cNvSpPr>
          <p:nvPr>
            <p:ph type="title"/>
          </p:nvPr>
        </p:nvSpPr>
        <p:spPr>
          <a:xfrm>
            <a:off x="223520" y="301243"/>
            <a:ext cx="2806065" cy="635000"/>
          </a:xfrm>
          <a:prstGeom prst="rect">
            <a:avLst/>
          </a:prstGeom>
        </p:spPr>
        <p:txBody>
          <a:bodyPr vert="horz" wrap="square" lIns="0" tIns="12065" rIns="0" bIns="0" rtlCol="0">
            <a:spAutoFit/>
          </a:bodyPr>
          <a:lstStyle/>
          <a:p>
            <a:pPr marL="12700">
              <a:lnSpc>
                <a:spcPct val="100000"/>
              </a:lnSpc>
              <a:spcBef>
                <a:spcPts val="95"/>
              </a:spcBef>
            </a:pPr>
            <a:r>
              <a:rPr sz="4000" spc="-25" dirty="0">
                <a:latin typeface="+mj-lt"/>
              </a:rPr>
              <a:t>EDA</a:t>
            </a:r>
            <a:r>
              <a:rPr sz="4000" spc="-35" dirty="0">
                <a:latin typeface="+mj-lt"/>
              </a:rPr>
              <a:t> </a:t>
            </a:r>
            <a:r>
              <a:rPr sz="4000" spc="-5" dirty="0">
                <a:latin typeface="+mj-lt"/>
              </a:rPr>
              <a:t>with</a:t>
            </a:r>
            <a:r>
              <a:rPr sz="4000" spc="-35" dirty="0">
                <a:latin typeface="+mj-lt"/>
              </a:rPr>
              <a:t> </a:t>
            </a:r>
            <a:r>
              <a:rPr sz="4000" spc="-10" dirty="0">
                <a:latin typeface="+mj-lt"/>
              </a:rPr>
              <a:t>SQL</a:t>
            </a:r>
            <a:endParaRPr sz="4000" dirty="0">
              <a:latin typeface="+mj-lt"/>
            </a:endParaRPr>
          </a:p>
        </p:txBody>
      </p:sp>
      <p:pic>
        <p:nvPicPr>
          <p:cNvPr id="3074" name="Picture 2" descr="No, seriously, not a data dumpster fire, stop saying that">
            <a:extLst>
              <a:ext uri="{FF2B5EF4-FFF2-40B4-BE49-F238E27FC236}">
                <a16:creationId xmlns:a16="http://schemas.microsoft.com/office/drawing/2014/main" id="{03EC91AB-77CD-4B19-AEC6-550F93A41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0" t="7214" r="13600" b="12786"/>
          <a:stretch/>
        </p:blipFill>
        <p:spPr bwMode="auto">
          <a:xfrm>
            <a:off x="223520" y="4996007"/>
            <a:ext cx="1447800" cy="1645227"/>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2">
            <a:extLst>
              <a:ext uri="{FF2B5EF4-FFF2-40B4-BE49-F238E27FC236}">
                <a16:creationId xmlns:a16="http://schemas.microsoft.com/office/drawing/2014/main" id="{1DC92D32-2C58-4A4E-AC45-3530886E9154}"/>
              </a:ext>
            </a:extLst>
          </p:cNvPr>
          <p:cNvSpPr/>
          <p:nvPr/>
        </p:nvSpPr>
        <p:spPr>
          <a:xfrm>
            <a:off x="223520" y="1405971"/>
            <a:ext cx="11282680" cy="3366924"/>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6" name="object 6"/>
          <p:cNvSpPr txBox="1"/>
          <p:nvPr/>
        </p:nvSpPr>
        <p:spPr>
          <a:xfrm>
            <a:off x="254000" y="1371600"/>
            <a:ext cx="11126928" cy="3336811"/>
          </a:xfrm>
          <a:prstGeom prst="rect">
            <a:avLst/>
          </a:prstGeom>
        </p:spPr>
        <p:txBody>
          <a:bodyPr vert="horz" wrap="square" lIns="0" tIns="12700" rIns="0" bIns="0" rtlCol="0">
            <a:spAutoFit/>
          </a:bodyPr>
          <a:lstStyle/>
          <a:p>
            <a:pPr marL="12700" marR="5080">
              <a:lnSpc>
                <a:spcPct val="100000"/>
              </a:lnSpc>
            </a:pPr>
            <a:r>
              <a:rPr lang="en-US" sz="2000" b="1" spc="-10" dirty="0">
                <a:latin typeface="+mj-lt"/>
                <a:cs typeface="Calibri"/>
              </a:rPr>
              <a:t>Below are a list of questions I was able to answer by running different SQL queries to gather the required datasets:</a:t>
            </a:r>
            <a:endParaRPr sz="2000" dirty="0">
              <a:latin typeface="+mj-lt"/>
              <a:cs typeface="Calibri"/>
            </a:endParaRPr>
          </a:p>
          <a:p>
            <a:pPr marL="299085" indent="-287020">
              <a:lnSpc>
                <a:spcPct val="100000"/>
              </a:lnSpc>
              <a:spcBef>
                <a:spcPts val="5"/>
              </a:spcBef>
              <a:buFont typeface="Arial"/>
              <a:buChar char="•"/>
              <a:tabLst>
                <a:tab pos="299085" algn="l"/>
                <a:tab pos="299720" algn="l"/>
              </a:tabLst>
            </a:pPr>
            <a:r>
              <a:rPr sz="1600" spc="-10" dirty="0">
                <a:latin typeface="+mj-lt"/>
                <a:cs typeface="Arial"/>
              </a:rPr>
              <a:t>Display</a:t>
            </a:r>
            <a:r>
              <a:rPr sz="1600" spc="-5" dirty="0">
                <a:latin typeface="+mj-lt"/>
                <a:cs typeface="Arial"/>
              </a:rPr>
              <a:t> the</a:t>
            </a:r>
            <a:r>
              <a:rPr sz="1600" spc="-20" dirty="0">
                <a:latin typeface="+mj-lt"/>
                <a:cs typeface="Arial"/>
              </a:rPr>
              <a:t> </a:t>
            </a:r>
            <a:r>
              <a:rPr sz="1600" dirty="0">
                <a:latin typeface="+mj-lt"/>
                <a:cs typeface="Arial"/>
              </a:rPr>
              <a:t>names</a:t>
            </a:r>
            <a:r>
              <a:rPr sz="1600" spc="-15" dirty="0">
                <a:latin typeface="+mj-lt"/>
                <a:cs typeface="Arial"/>
              </a:rPr>
              <a:t> </a:t>
            </a:r>
            <a:r>
              <a:rPr sz="1600" spc="-5" dirty="0">
                <a:latin typeface="+mj-lt"/>
                <a:cs typeface="Arial"/>
              </a:rPr>
              <a:t>of the</a:t>
            </a:r>
            <a:r>
              <a:rPr sz="1600" spc="-15" dirty="0">
                <a:latin typeface="+mj-lt"/>
                <a:cs typeface="Arial"/>
              </a:rPr>
              <a:t> </a:t>
            </a:r>
            <a:r>
              <a:rPr sz="1600" spc="-5" dirty="0">
                <a:latin typeface="+mj-lt"/>
                <a:cs typeface="Arial"/>
              </a:rPr>
              <a:t>unique</a:t>
            </a:r>
            <a:r>
              <a:rPr sz="1600" spc="-20" dirty="0">
                <a:latin typeface="+mj-lt"/>
                <a:cs typeface="Arial"/>
              </a:rPr>
              <a:t> </a:t>
            </a:r>
            <a:r>
              <a:rPr sz="1600" spc="-5" dirty="0">
                <a:latin typeface="+mj-lt"/>
                <a:cs typeface="Arial"/>
              </a:rPr>
              <a:t>launch</a:t>
            </a:r>
            <a:r>
              <a:rPr sz="1600" spc="-40" dirty="0">
                <a:latin typeface="+mj-lt"/>
                <a:cs typeface="Arial"/>
              </a:rPr>
              <a:t> </a:t>
            </a:r>
            <a:r>
              <a:rPr sz="1600" dirty="0">
                <a:latin typeface="+mj-lt"/>
                <a:cs typeface="Arial"/>
              </a:rPr>
              <a:t>sites</a:t>
            </a:r>
            <a:r>
              <a:rPr sz="1600" spc="-25" dirty="0">
                <a:latin typeface="+mj-lt"/>
                <a:cs typeface="Arial"/>
              </a:rPr>
              <a:t> </a:t>
            </a:r>
            <a:r>
              <a:rPr sz="1600" dirty="0">
                <a:latin typeface="+mj-lt"/>
                <a:cs typeface="Arial"/>
              </a:rPr>
              <a:t>in</a:t>
            </a:r>
            <a:r>
              <a:rPr sz="1600" spc="-25" dirty="0">
                <a:latin typeface="+mj-lt"/>
                <a:cs typeface="Arial"/>
              </a:rPr>
              <a:t> </a:t>
            </a:r>
            <a:r>
              <a:rPr sz="1600" spc="-5" dirty="0">
                <a:latin typeface="+mj-lt"/>
                <a:cs typeface="Arial"/>
              </a:rPr>
              <a:t>the</a:t>
            </a:r>
            <a:r>
              <a:rPr sz="1600" spc="-15" dirty="0">
                <a:latin typeface="+mj-lt"/>
                <a:cs typeface="Arial"/>
              </a:rPr>
              <a:t> </a:t>
            </a:r>
            <a:r>
              <a:rPr sz="1600" dirty="0">
                <a:latin typeface="+mj-lt"/>
                <a:cs typeface="Arial"/>
              </a:rPr>
              <a:t>space</a:t>
            </a:r>
            <a:r>
              <a:rPr sz="1600" spc="-20" dirty="0">
                <a:latin typeface="+mj-lt"/>
                <a:cs typeface="Arial"/>
              </a:rPr>
              <a:t> </a:t>
            </a:r>
            <a:r>
              <a:rPr sz="1600" dirty="0">
                <a:latin typeface="+mj-lt"/>
                <a:cs typeface="Arial"/>
              </a:rPr>
              <a:t>mission</a:t>
            </a:r>
          </a:p>
          <a:p>
            <a:pPr marL="299085" indent="-287020">
              <a:lnSpc>
                <a:spcPct val="100000"/>
              </a:lnSpc>
              <a:buFont typeface="Arial"/>
              <a:buChar char="•"/>
              <a:tabLst>
                <a:tab pos="299085" algn="l"/>
                <a:tab pos="299720" algn="l"/>
              </a:tabLst>
            </a:pPr>
            <a:r>
              <a:rPr sz="1600" spc="-10" dirty="0">
                <a:latin typeface="+mj-lt"/>
                <a:cs typeface="Arial"/>
              </a:rPr>
              <a:t>Display</a:t>
            </a:r>
            <a:r>
              <a:rPr sz="1600" spc="5" dirty="0">
                <a:latin typeface="+mj-lt"/>
                <a:cs typeface="Arial"/>
              </a:rPr>
              <a:t> </a:t>
            </a:r>
            <a:r>
              <a:rPr sz="1600" dirty="0">
                <a:latin typeface="+mj-lt"/>
                <a:cs typeface="Arial"/>
              </a:rPr>
              <a:t>5</a:t>
            </a:r>
            <a:r>
              <a:rPr sz="1600" spc="-5" dirty="0">
                <a:latin typeface="+mj-lt"/>
                <a:cs typeface="Arial"/>
              </a:rPr>
              <a:t> records</a:t>
            </a:r>
            <a:r>
              <a:rPr sz="1600" spc="-25" dirty="0">
                <a:latin typeface="+mj-lt"/>
                <a:cs typeface="Arial"/>
              </a:rPr>
              <a:t> </a:t>
            </a:r>
            <a:r>
              <a:rPr sz="1600" dirty="0">
                <a:latin typeface="+mj-lt"/>
                <a:cs typeface="Arial"/>
              </a:rPr>
              <a:t>where</a:t>
            </a:r>
            <a:r>
              <a:rPr sz="1600" spc="-40" dirty="0">
                <a:latin typeface="+mj-lt"/>
                <a:cs typeface="Arial"/>
              </a:rPr>
              <a:t> </a:t>
            </a:r>
            <a:r>
              <a:rPr sz="1600" spc="-5" dirty="0">
                <a:latin typeface="+mj-lt"/>
                <a:cs typeface="Arial"/>
              </a:rPr>
              <a:t>launch</a:t>
            </a:r>
            <a:r>
              <a:rPr sz="1600" spc="-35" dirty="0">
                <a:latin typeface="+mj-lt"/>
                <a:cs typeface="Arial"/>
              </a:rPr>
              <a:t> </a:t>
            </a:r>
            <a:r>
              <a:rPr sz="1600" dirty="0">
                <a:latin typeface="+mj-lt"/>
                <a:cs typeface="Arial"/>
              </a:rPr>
              <a:t>sites</a:t>
            </a:r>
            <a:r>
              <a:rPr sz="1600" spc="-25" dirty="0">
                <a:latin typeface="+mj-lt"/>
                <a:cs typeface="Arial"/>
              </a:rPr>
              <a:t> </a:t>
            </a:r>
            <a:r>
              <a:rPr sz="1600" spc="-5" dirty="0">
                <a:latin typeface="+mj-lt"/>
                <a:cs typeface="Arial"/>
              </a:rPr>
              <a:t>begin</a:t>
            </a:r>
            <a:r>
              <a:rPr sz="1600" spc="-20" dirty="0">
                <a:latin typeface="+mj-lt"/>
                <a:cs typeface="Arial"/>
              </a:rPr>
              <a:t> </a:t>
            </a:r>
            <a:r>
              <a:rPr sz="1600" dirty="0">
                <a:latin typeface="+mj-lt"/>
                <a:cs typeface="Arial"/>
              </a:rPr>
              <a:t>with</a:t>
            </a:r>
            <a:r>
              <a:rPr sz="1600" spc="-45" dirty="0">
                <a:latin typeface="+mj-lt"/>
                <a:cs typeface="Arial"/>
              </a:rPr>
              <a:t> </a:t>
            </a:r>
            <a:r>
              <a:rPr sz="1600" spc="-5" dirty="0">
                <a:latin typeface="+mj-lt"/>
                <a:cs typeface="Arial"/>
              </a:rPr>
              <a:t>the</a:t>
            </a:r>
            <a:r>
              <a:rPr sz="1600" spc="-15" dirty="0">
                <a:latin typeface="+mj-lt"/>
                <a:cs typeface="Arial"/>
              </a:rPr>
              <a:t> </a:t>
            </a:r>
            <a:r>
              <a:rPr sz="1600" spc="-5" dirty="0">
                <a:latin typeface="+mj-lt"/>
                <a:cs typeface="Arial"/>
              </a:rPr>
              <a:t>string</a:t>
            </a:r>
            <a:r>
              <a:rPr sz="1600" spc="-15" dirty="0">
                <a:latin typeface="+mj-lt"/>
                <a:cs typeface="Arial"/>
              </a:rPr>
              <a:t> </a:t>
            </a:r>
            <a:r>
              <a:rPr sz="1600" spc="-5" dirty="0">
                <a:latin typeface="+mj-lt"/>
                <a:cs typeface="Arial"/>
              </a:rPr>
              <a:t>‘</a:t>
            </a:r>
            <a:r>
              <a:rPr lang="en-US" sz="1600" spc="-5" dirty="0">
                <a:latin typeface="+mj-lt"/>
                <a:cs typeface="Arial"/>
              </a:rPr>
              <a:t>CCA</a:t>
            </a:r>
            <a:r>
              <a:rPr sz="1600" spc="-5" dirty="0">
                <a:latin typeface="+mj-lt"/>
                <a:cs typeface="Arial"/>
              </a:rPr>
              <a:t>’</a:t>
            </a:r>
            <a:endParaRPr sz="1600" dirty="0">
              <a:latin typeface="+mj-lt"/>
              <a:cs typeface="Arial"/>
            </a:endParaRPr>
          </a:p>
          <a:p>
            <a:pPr marL="299085" indent="-287020">
              <a:lnSpc>
                <a:spcPct val="100000"/>
              </a:lnSpc>
              <a:buFont typeface="Arial"/>
              <a:buChar char="•"/>
              <a:tabLst>
                <a:tab pos="299085" algn="l"/>
                <a:tab pos="299720" algn="l"/>
              </a:tabLst>
            </a:pPr>
            <a:r>
              <a:rPr sz="1600" spc="-10" dirty="0">
                <a:latin typeface="+mj-lt"/>
                <a:cs typeface="Arial"/>
              </a:rPr>
              <a:t>Display</a:t>
            </a:r>
            <a:r>
              <a:rPr sz="1600" spc="5" dirty="0">
                <a:latin typeface="+mj-lt"/>
                <a:cs typeface="Arial"/>
              </a:rPr>
              <a:t> </a:t>
            </a:r>
            <a:r>
              <a:rPr sz="1600" spc="-5" dirty="0">
                <a:latin typeface="+mj-lt"/>
                <a:cs typeface="Arial"/>
              </a:rPr>
              <a:t>the</a:t>
            </a:r>
            <a:r>
              <a:rPr sz="1600" spc="-10" dirty="0">
                <a:latin typeface="+mj-lt"/>
                <a:cs typeface="Arial"/>
              </a:rPr>
              <a:t> </a:t>
            </a:r>
            <a:r>
              <a:rPr sz="1600" dirty="0">
                <a:latin typeface="+mj-lt"/>
                <a:cs typeface="Arial"/>
              </a:rPr>
              <a:t>total</a:t>
            </a:r>
            <a:r>
              <a:rPr sz="1600" spc="-20" dirty="0">
                <a:latin typeface="+mj-lt"/>
                <a:cs typeface="Arial"/>
              </a:rPr>
              <a:t> </a:t>
            </a:r>
            <a:r>
              <a:rPr sz="1600" spc="-10" dirty="0">
                <a:latin typeface="+mj-lt"/>
                <a:cs typeface="Arial"/>
              </a:rPr>
              <a:t>payload</a:t>
            </a:r>
            <a:r>
              <a:rPr sz="1600" spc="15" dirty="0">
                <a:latin typeface="+mj-lt"/>
                <a:cs typeface="Arial"/>
              </a:rPr>
              <a:t> </a:t>
            </a:r>
            <a:r>
              <a:rPr sz="1600" dirty="0">
                <a:latin typeface="+mj-lt"/>
                <a:cs typeface="Arial"/>
              </a:rPr>
              <a:t>mass</a:t>
            </a:r>
            <a:r>
              <a:rPr sz="1600" spc="-15" dirty="0">
                <a:latin typeface="+mj-lt"/>
                <a:cs typeface="Arial"/>
              </a:rPr>
              <a:t> </a:t>
            </a:r>
            <a:r>
              <a:rPr sz="1600" dirty="0">
                <a:latin typeface="+mj-lt"/>
                <a:cs typeface="Arial"/>
              </a:rPr>
              <a:t>carried</a:t>
            </a:r>
            <a:r>
              <a:rPr sz="1600" spc="-25" dirty="0">
                <a:latin typeface="+mj-lt"/>
                <a:cs typeface="Arial"/>
              </a:rPr>
              <a:t> </a:t>
            </a:r>
            <a:r>
              <a:rPr sz="1600" spc="-5" dirty="0">
                <a:latin typeface="+mj-lt"/>
                <a:cs typeface="Arial"/>
              </a:rPr>
              <a:t>by</a:t>
            </a:r>
            <a:r>
              <a:rPr sz="1600" dirty="0">
                <a:latin typeface="+mj-lt"/>
                <a:cs typeface="Arial"/>
              </a:rPr>
              <a:t> </a:t>
            </a:r>
            <a:r>
              <a:rPr sz="1600" spc="-5" dirty="0">
                <a:latin typeface="+mj-lt"/>
                <a:cs typeface="Arial"/>
              </a:rPr>
              <a:t>boosters</a:t>
            </a:r>
            <a:r>
              <a:rPr sz="1600" spc="-25" dirty="0">
                <a:latin typeface="+mj-lt"/>
                <a:cs typeface="Arial"/>
              </a:rPr>
              <a:t> </a:t>
            </a:r>
            <a:r>
              <a:rPr sz="1600" spc="-5" dirty="0">
                <a:latin typeface="+mj-lt"/>
                <a:cs typeface="Arial"/>
              </a:rPr>
              <a:t>launched</a:t>
            </a:r>
            <a:r>
              <a:rPr sz="1600" spc="-45" dirty="0">
                <a:latin typeface="+mj-lt"/>
                <a:cs typeface="Arial"/>
              </a:rPr>
              <a:t> </a:t>
            </a:r>
            <a:r>
              <a:rPr sz="1600" spc="-5" dirty="0">
                <a:latin typeface="+mj-lt"/>
                <a:cs typeface="Arial"/>
              </a:rPr>
              <a:t>by</a:t>
            </a:r>
            <a:r>
              <a:rPr sz="1600" dirty="0">
                <a:latin typeface="+mj-lt"/>
                <a:cs typeface="Arial"/>
              </a:rPr>
              <a:t> </a:t>
            </a:r>
            <a:r>
              <a:rPr sz="1600" spc="-10" dirty="0">
                <a:latin typeface="+mj-lt"/>
                <a:cs typeface="Arial"/>
              </a:rPr>
              <a:t>NASA</a:t>
            </a:r>
            <a:r>
              <a:rPr sz="1600" spc="-15" dirty="0">
                <a:latin typeface="+mj-lt"/>
                <a:cs typeface="Arial"/>
              </a:rPr>
              <a:t> </a:t>
            </a:r>
            <a:r>
              <a:rPr sz="1600" spc="-5" dirty="0">
                <a:latin typeface="+mj-lt"/>
                <a:cs typeface="Arial"/>
              </a:rPr>
              <a:t>(CRS)</a:t>
            </a:r>
            <a:endParaRPr sz="1600" dirty="0">
              <a:latin typeface="+mj-lt"/>
              <a:cs typeface="Arial"/>
            </a:endParaRPr>
          </a:p>
          <a:p>
            <a:pPr marL="299085" indent="-287020">
              <a:lnSpc>
                <a:spcPct val="100000"/>
              </a:lnSpc>
              <a:buFont typeface="Arial"/>
              <a:buChar char="•"/>
              <a:tabLst>
                <a:tab pos="299085" algn="l"/>
                <a:tab pos="299720" algn="l"/>
              </a:tabLst>
            </a:pPr>
            <a:r>
              <a:rPr sz="1600" spc="-10" dirty="0">
                <a:latin typeface="+mj-lt"/>
                <a:cs typeface="Arial"/>
              </a:rPr>
              <a:t>Display</a:t>
            </a:r>
            <a:r>
              <a:rPr sz="1600" dirty="0">
                <a:latin typeface="+mj-lt"/>
                <a:cs typeface="Arial"/>
              </a:rPr>
              <a:t> </a:t>
            </a:r>
            <a:r>
              <a:rPr sz="1600" spc="-5" dirty="0">
                <a:latin typeface="+mj-lt"/>
                <a:cs typeface="Arial"/>
              </a:rPr>
              <a:t>average</a:t>
            </a:r>
            <a:r>
              <a:rPr sz="1600" spc="-15" dirty="0">
                <a:latin typeface="+mj-lt"/>
                <a:cs typeface="Arial"/>
              </a:rPr>
              <a:t> </a:t>
            </a:r>
            <a:r>
              <a:rPr sz="1600" spc="-10" dirty="0">
                <a:latin typeface="+mj-lt"/>
                <a:cs typeface="Arial"/>
              </a:rPr>
              <a:t>payload</a:t>
            </a:r>
            <a:r>
              <a:rPr sz="1600" spc="20" dirty="0">
                <a:latin typeface="+mj-lt"/>
                <a:cs typeface="Arial"/>
              </a:rPr>
              <a:t> </a:t>
            </a:r>
            <a:r>
              <a:rPr sz="1600" dirty="0">
                <a:latin typeface="+mj-lt"/>
                <a:cs typeface="Arial"/>
              </a:rPr>
              <a:t>mass</a:t>
            </a:r>
            <a:r>
              <a:rPr sz="1600" spc="-15" dirty="0">
                <a:latin typeface="+mj-lt"/>
                <a:cs typeface="Arial"/>
              </a:rPr>
              <a:t> </a:t>
            </a:r>
            <a:r>
              <a:rPr sz="1600" dirty="0">
                <a:latin typeface="+mj-lt"/>
                <a:cs typeface="Arial"/>
              </a:rPr>
              <a:t>carried</a:t>
            </a:r>
            <a:r>
              <a:rPr sz="1600" spc="-35" dirty="0">
                <a:latin typeface="+mj-lt"/>
                <a:cs typeface="Arial"/>
              </a:rPr>
              <a:t> </a:t>
            </a:r>
            <a:r>
              <a:rPr sz="1600" spc="-5" dirty="0">
                <a:latin typeface="+mj-lt"/>
                <a:cs typeface="Arial"/>
              </a:rPr>
              <a:t>by</a:t>
            </a:r>
            <a:r>
              <a:rPr sz="1600" spc="-15" dirty="0">
                <a:latin typeface="+mj-lt"/>
                <a:cs typeface="Arial"/>
              </a:rPr>
              <a:t> </a:t>
            </a:r>
            <a:r>
              <a:rPr sz="1600" spc="-5" dirty="0">
                <a:latin typeface="+mj-lt"/>
                <a:cs typeface="Arial"/>
              </a:rPr>
              <a:t>booster version</a:t>
            </a:r>
            <a:r>
              <a:rPr sz="1600" spc="-35" dirty="0">
                <a:latin typeface="+mj-lt"/>
                <a:cs typeface="Arial"/>
              </a:rPr>
              <a:t> </a:t>
            </a:r>
            <a:r>
              <a:rPr sz="1600" spc="-5" dirty="0">
                <a:latin typeface="+mj-lt"/>
                <a:cs typeface="Arial"/>
              </a:rPr>
              <a:t>F9 v1.1</a:t>
            </a:r>
            <a:endParaRPr sz="1600" dirty="0">
              <a:latin typeface="+mj-lt"/>
              <a:cs typeface="Arial"/>
            </a:endParaRPr>
          </a:p>
          <a:p>
            <a:pPr marL="299085" indent="-287020">
              <a:lnSpc>
                <a:spcPct val="100000"/>
              </a:lnSpc>
              <a:buFont typeface="Arial"/>
              <a:buChar char="•"/>
              <a:tabLst>
                <a:tab pos="299085" algn="l"/>
                <a:tab pos="299720" algn="l"/>
              </a:tabLst>
            </a:pPr>
            <a:r>
              <a:rPr lang="en-US" sz="1600" spc="-5" dirty="0">
                <a:latin typeface="+mj-lt"/>
                <a:cs typeface="Arial"/>
              </a:rPr>
              <a:t>List the date when the first successful landing outcome in ground pad was achieved</a:t>
            </a:r>
          </a:p>
          <a:p>
            <a:pPr marL="299085" indent="-287020">
              <a:lnSpc>
                <a:spcPct val="100000"/>
              </a:lnSpc>
              <a:buFont typeface="Arial"/>
              <a:buChar char="•"/>
              <a:tabLst>
                <a:tab pos="299085" algn="l"/>
                <a:tab pos="299720" algn="l"/>
              </a:tabLst>
            </a:pPr>
            <a:r>
              <a:rPr sz="1600" spc="-5" dirty="0">
                <a:latin typeface="+mj-lt"/>
                <a:cs typeface="Arial"/>
              </a:rPr>
              <a:t>List</a:t>
            </a:r>
            <a:r>
              <a:rPr sz="1600" spc="-50" dirty="0">
                <a:latin typeface="+mj-lt"/>
                <a:cs typeface="Arial"/>
              </a:rPr>
              <a:t> </a:t>
            </a:r>
            <a:r>
              <a:rPr sz="1600" spc="-5" dirty="0">
                <a:latin typeface="+mj-lt"/>
                <a:cs typeface="Arial"/>
              </a:rPr>
              <a:t>the</a:t>
            </a:r>
            <a:r>
              <a:rPr sz="1600" dirty="0">
                <a:latin typeface="+mj-lt"/>
                <a:cs typeface="Arial"/>
              </a:rPr>
              <a:t> names</a:t>
            </a:r>
            <a:r>
              <a:rPr sz="1600" spc="-15" dirty="0">
                <a:latin typeface="+mj-lt"/>
                <a:cs typeface="Arial"/>
              </a:rPr>
              <a:t> </a:t>
            </a:r>
            <a:r>
              <a:rPr sz="1600" spc="-5" dirty="0">
                <a:latin typeface="+mj-lt"/>
                <a:cs typeface="Arial"/>
              </a:rPr>
              <a:t>of</a:t>
            </a:r>
            <a:r>
              <a:rPr sz="1600" spc="-15" dirty="0">
                <a:latin typeface="+mj-lt"/>
                <a:cs typeface="Arial"/>
              </a:rPr>
              <a:t> </a:t>
            </a:r>
            <a:r>
              <a:rPr sz="1600" spc="-5" dirty="0">
                <a:latin typeface="+mj-lt"/>
                <a:cs typeface="Arial"/>
              </a:rPr>
              <a:t>the boosters</a:t>
            </a:r>
            <a:r>
              <a:rPr sz="1600" spc="-25" dirty="0">
                <a:latin typeface="+mj-lt"/>
                <a:cs typeface="Arial"/>
              </a:rPr>
              <a:t> </a:t>
            </a:r>
            <a:r>
              <a:rPr sz="1600" dirty="0">
                <a:latin typeface="+mj-lt"/>
                <a:cs typeface="Arial"/>
              </a:rPr>
              <a:t>which</a:t>
            </a:r>
            <a:r>
              <a:rPr sz="1600" spc="-45" dirty="0">
                <a:latin typeface="+mj-lt"/>
                <a:cs typeface="Arial"/>
              </a:rPr>
              <a:t> </a:t>
            </a:r>
            <a:r>
              <a:rPr sz="1600" spc="-5" dirty="0">
                <a:latin typeface="+mj-lt"/>
                <a:cs typeface="Arial"/>
              </a:rPr>
              <a:t>have </a:t>
            </a:r>
            <a:r>
              <a:rPr sz="1600" dirty="0">
                <a:latin typeface="+mj-lt"/>
                <a:cs typeface="Arial"/>
              </a:rPr>
              <a:t>success</a:t>
            </a:r>
            <a:r>
              <a:rPr sz="1600" spc="-30" dirty="0">
                <a:latin typeface="+mj-lt"/>
                <a:cs typeface="Arial"/>
              </a:rPr>
              <a:t> </a:t>
            </a:r>
            <a:r>
              <a:rPr sz="1600" dirty="0">
                <a:latin typeface="+mj-lt"/>
                <a:cs typeface="Arial"/>
              </a:rPr>
              <a:t>in</a:t>
            </a:r>
            <a:r>
              <a:rPr sz="1600" spc="-20" dirty="0">
                <a:latin typeface="+mj-lt"/>
                <a:cs typeface="Arial"/>
              </a:rPr>
              <a:t> </a:t>
            </a:r>
            <a:r>
              <a:rPr lang="en-SG" sz="1600" spc="-5" dirty="0">
                <a:latin typeface="+mj-lt"/>
                <a:cs typeface="Arial"/>
              </a:rPr>
              <a:t>drone ship </a:t>
            </a:r>
            <a:r>
              <a:rPr sz="1600" spc="-5" dirty="0">
                <a:latin typeface="+mj-lt"/>
                <a:cs typeface="Arial"/>
              </a:rPr>
              <a:t>and</a:t>
            </a:r>
            <a:r>
              <a:rPr sz="1600" spc="-20" dirty="0">
                <a:latin typeface="+mj-lt"/>
                <a:cs typeface="Arial"/>
              </a:rPr>
              <a:t> </a:t>
            </a:r>
            <a:r>
              <a:rPr sz="1600" spc="-5" dirty="0">
                <a:latin typeface="+mj-lt"/>
                <a:cs typeface="Arial"/>
              </a:rPr>
              <a:t>have </a:t>
            </a:r>
            <a:r>
              <a:rPr sz="1600" spc="-10" dirty="0">
                <a:latin typeface="+mj-lt"/>
                <a:cs typeface="Arial"/>
              </a:rPr>
              <a:t>payload</a:t>
            </a:r>
            <a:r>
              <a:rPr sz="1600" spc="15" dirty="0">
                <a:latin typeface="+mj-lt"/>
                <a:cs typeface="Arial"/>
              </a:rPr>
              <a:t> </a:t>
            </a:r>
            <a:r>
              <a:rPr sz="1600" dirty="0">
                <a:latin typeface="+mj-lt"/>
                <a:cs typeface="Arial"/>
              </a:rPr>
              <a:t>mass</a:t>
            </a:r>
            <a:r>
              <a:rPr sz="1600" spc="-15" dirty="0">
                <a:latin typeface="+mj-lt"/>
                <a:cs typeface="Arial"/>
              </a:rPr>
              <a:t> </a:t>
            </a:r>
            <a:r>
              <a:rPr sz="1600" dirty="0">
                <a:latin typeface="+mj-lt"/>
                <a:cs typeface="Arial"/>
              </a:rPr>
              <a:t>greater</a:t>
            </a:r>
            <a:r>
              <a:rPr sz="1600" spc="-25" dirty="0">
                <a:latin typeface="+mj-lt"/>
                <a:cs typeface="Arial"/>
              </a:rPr>
              <a:t> </a:t>
            </a:r>
            <a:r>
              <a:rPr sz="1600" spc="-5" dirty="0">
                <a:latin typeface="+mj-lt"/>
                <a:cs typeface="Arial"/>
              </a:rPr>
              <a:t>than</a:t>
            </a:r>
            <a:r>
              <a:rPr sz="1600" spc="-20" dirty="0">
                <a:latin typeface="+mj-lt"/>
                <a:cs typeface="Arial"/>
              </a:rPr>
              <a:t> </a:t>
            </a:r>
            <a:r>
              <a:rPr sz="1600" dirty="0">
                <a:latin typeface="+mj-lt"/>
                <a:cs typeface="Arial"/>
              </a:rPr>
              <a:t>4000 </a:t>
            </a:r>
            <a:r>
              <a:rPr sz="1600" spc="-375" dirty="0">
                <a:latin typeface="+mj-lt"/>
                <a:cs typeface="Arial"/>
              </a:rPr>
              <a:t> </a:t>
            </a:r>
            <a:r>
              <a:rPr sz="1600" spc="-5" dirty="0">
                <a:latin typeface="+mj-lt"/>
                <a:cs typeface="Arial"/>
              </a:rPr>
              <a:t>but</a:t>
            </a:r>
            <a:r>
              <a:rPr sz="1600" spc="-25" dirty="0">
                <a:latin typeface="+mj-lt"/>
                <a:cs typeface="Arial"/>
              </a:rPr>
              <a:t> </a:t>
            </a:r>
            <a:r>
              <a:rPr sz="1600" dirty="0">
                <a:latin typeface="+mj-lt"/>
                <a:cs typeface="Arial"/>
              </a:rPr>
              <a:t>less</a:t>
            </a:r>
            <a:r>
              <a:rPr sz="1600" spc="-20" dirty="0">
                <a:latin typeface="+mj-lt"/>
                <a:cs typeface="Arial"/>
              </a:rPr>
              <a:t> </a:t>
            </a:r>
            <a:r>
              <a:rPr sz="1600" spc="-5" dirty="0">
                <a:latin typeface="+mj-lt"/>
                <a:cs typeface="Arial"/>
              </a:rPr>
              <a:t>than</a:t>
            </a:r>
            <a:r>
              <a:rPr sz="1600" spc="-25" dirty="0">
                <a:latin typeface="+mj-lt"/>
                <a:cs typeface="Arial"/>
              </a:rPr>
              <a:t> </a:t>
            </a:r>
            <a:r>
              <a:rPr sz="1600" dirty="0">
                <a:latin typeface="+mj-lt"/>
                <a:cs typeface="Arial"/>
              </a:rPr>
              <a:t>6000</a:t>
            </a:r>
          </a:p>
          <a:p>
            <a:pPr marL="299085" indent="-287020">
              <a:lnSpc>
                <a:spcPct val="100000"/>
              </a:lnSpc>
              <a:buFont typeface="Arial"/>
              <a:buChar char="•"/>
              <a:tabLst>
                <a:tab pos="299085" algn="l"/>
                <a:tab pos="299720" algn="l"/>
              </a:tabLst>
            </a:pPr>
            <a:r>
              <a:rPr sz="1600" spc="-5" dirty="0">
                <a:latin typeface="+mj-lt"/>
                <a:cs typeface="Arial"/>
              </a:rPr>
              <a:t>List</a:t>
            </a:r>
            <a:r>
              <a:rPr sz="1600" spc="-50" dirty="0">
                <a:latin typeface="+mj-lt"/>
                <a:cs typeface="Arial"/>
              </a:rPr>
              <a:t> </a:t>
            </a:r>
            <a:r>
              <a:rPr sz="1600" spc="-5" dirty="0">
                <a:latin typeface="+mj-lt"/>
                <a:cs typeface="Arial"/>
              </a:rPr>
              <a:t>the total</a:t>
            </a:r>
            <a:r>
              <a:rPr sz="1600" spc="-30" dirty="0">
                <a:latin typeface="+mj-lt"/>
                <a:cs typeface="Arial"/>
              </a:rPr>
              <a:t> </a:t>
            </a:r>
            <a:r>
              <a:rPr sz="1600" spc="-5" dirty="0">
                <a:latin typeface="+mj-lt"/>
                <a:cs typeface="Arial"/>
              </a:rPr>
              <a:t>number</a:t>
            </a:r>
            <a:r>
              <a:rPr sz="1600" spc="-10" dirty="0">
                <a:latin typeface="+mj-lt"/>
                <a:cs typeface="Arial"/>
              </a:rPr>
              <a:t> </a:t>
            </a:r>
            <a:r>
              <a:rPr sz="1600" spc="-5" dirty="0">
                <a:latin typeface="+mj-lt"/>
                <a:cs typeface="Arial"/>
              </a:rPr>
              <a:t>of</a:t>
            </a:r>
            <a:r>
              <a:rPr sz="1600" dirty="0">
                <a:latin typeface="+mj-lt"/>
                <a:cs typeface="Arial"/>
              </a:rPr>
              <a:t> successful</a:t>
            </a:r>
            <a:r>
              <a:rPr sz="1600" spc="-50" dirty="0">
                <a:latin typeface="+mj-lt"/>
                <a:cs typeface="Arial"/>
              </a:rPr>
              <a:t> </a:t>
            </a:r>
            <a:r>
              <a:rPr sz="1600" spc="-5" dirty="0">
                <a:latin typeface="+mj-lt"/>
                <a:cs typeface="Arial"/>
              </a:rPr>
              <a:t>and </a:t>
            </a:r>
            <a:r>
              <a:rPr sz="1600" dirty="0">
                <a:latin typeface="+mj-lt"/>
                <a:cs typeface="Arial"/>
              </a:rPr>
              <a:t>failure</a:t>
            </a:r>
            <a:r>
              <a:rPr sz="1600" spc="-45" dirty="0">
                <a:latin typeface="+mj-lt"/>
                <a:cs typeface="Arial"/>
              </a:rPr>
              <a:t> </a:t>
            </a:r>
            <a:r>
              <a:rPr sz="1600" dirty="0">
                <a:latin typeface="+mj-lt"/>
                <a:cs typeface="Arial"/>
              </a:rPr>
              <a:t>mission</a:t>
            </a:r>
            <a:r>
              <a:rPr sz="1600" spc="-35" dirty="0">
                <a:latin typeface="+mj-lt"/>
                <a:cs typeface="Arial"/>
              </a:rPr>
              <a:t> </a:t>
            </a:r>
            <a:r>
              <a:rPr sz="1600" spc="-5" dirty="0">
                <a:latin typeface="+mj-lt"/>
                <a:cs typeface="Arial"/>
              </a:rPr>
              <a:t>outcomes</a:t>
            </a:r>
            <a:endParaRPr sz="1600" dirty="0">
              <a:latin typeface="+mj-lt"/>
              <a:cs typeface="Arial"/>
            </a:endParaRPr>
          </a:p>
          <a:p>
            <a:pPr marL="299085" indent="-287020">
              <a:lnSpc>
                <a:spcPct val="100000"/>
              </a:lnSpc>
              <a:spcBef>
                <a:spcPts val="5"/>
              </a:spcBef>
              <a:buFont typeface="Arial"/>
              <a:buChar char="•"/>
              <a:tabLst>
                <a:tab pos="299085" algn="l"/>
                <a:tab pos="299720" algn="l"/>
              </a:tabLst>
            </a:pPr>
            <a:r>
              <a:rPr sz="1600" spc="-5" dirty="0">
                <a:latin typeface="+mj-lt"/>
                <a:cs typeface="Arial"/>
              </a:rPr>
              <a:t>List</a:t>
            </a:r>
            <a:r>
              <a:rPr sz="1600" spc="-50" dirty="0">
                <a:latin typeface="+mj-lt"/>
                <a:cs typeface="Arial"/>
              </a:rPr>
              <a:t> </a:t>
            </a:r>
            <a:r>
              <a:rPr sz="1600" spc="-5" dirty="0">
                <a:latin typeface="+mj-lt"/>
                <a:cs typeface="Arial"/>
              </a:rPr>
              <a:t>the </a:t>
            </a:r>
            <a:r>
              <a:rPr sz="1600" dirty="0">
                <a:latin typeface="+mj-lt"/>
                <a:cs typeface="Arial"/>
              </a:rPr>
              <a:t>names</a:t>
            </a:r>
            <a:r>
              <a:rPr sz="1600" spc="-15" dirty="0">
                <a:latin typeface="+mj-lt"/>
                <a:cs typeface="Arial"/>
              </a:rPr>
              <a:t> </a:t>
            </a:r>
            <a:r>
              <a:rPr sz="1600" spc="-5" dirty="0">
                <a:latin typeface="+mj-lt"/>
                <a:cs typeface="Arial"/>
              </a:rPr>
              <a:t>of</a:t>
            </a:r>
            <a:r>
              <a:rPr sz="1600" spc="-15" dirty="0">
                <a:latin typeface="+mj-lt"/>
                <a:cs typeface="Arial"/>
              </a:rPr>
              <a:t> </a:t>
            </a:r>
            <a:r>
              <a:rPr sz="1600" spc="-5" dirty="0">
                <a:latin typeface="+mj-lt"/>
                <a:cs typeface="Arial"/>
              </a:rPr>
              <a:t>the booster_versions</a:t>
            </a:r>
            <a:r>
              <a:rPr sz="1600" spc="-40" dirty="0">
                <a:latin typeface="+mj-lt"/>
                <a:cs typeface="Arial"/>
              </a:rPr>
              <a:t> </a:t>
            </a:r>
            <a:r>
              <a:rPr sz="1600" dirty="0">
                <a:latin typeface="+mj-lt"/>
                <a:cs typeface="Arial"/>
              </a:rPr>
              <a:t>which</a:t>
            </a:r>
            <a:r>
              <a:rPr sz="1600" spc="-45" dirty="0">
                <a:latin typeface="+mj-lt"/>
                <a:cs typeface="Arial"/>
              </a:rPr>
              <a:t> </a:t>
            </a:r>
            <a:r>
              <a:rPr sz="1600" spc="-5" dirty="0">
                <a:latin typeface="+mj-lt"/>
                <a:cs typeface="Arial"/>
              </a:rPr>
              <a:t>have </a:t>
            </a:r>
            <a:r>
              <a:rPr sz="1600" dirty="0">
                <a:latin typeface="+mj-lt"/>
                <a:cs typeface="Arial"/>
              </a:rPr>
              <a:t>carried</a:t>
            </a:r>
            <a:r>
              <a:rPr sz="1600" spc="-35" dirty="0">
                <a:latin typeface="+mj-lt"/>
                <a:cs typeface="Arial"/>
              </a:rPr>
              <a:t> </a:t>
            </a:r>
            <a:r>
              <a:rPr sz="1600" spc="-5" dirty="0">
                <a:latin typeface="+mj-lt"/>
                <a:cs typeface="Arial"/>
              </a:rPr>
              <a:t>the</a:t>
            </a:r>
            <a:r>
              <a:rPr sz="1600" spc="-15" dirty="0">
                <a:latin typeface="+mj-lt"/>
                <a:cs typeface="Arial"/>
              </a:rPr>
              <a:t> </a:t>
            </a:r>
            <a:r>
              <a:rPr sz="1600" dirty="0">
                <a:latin typeface="+mj-lt"/>
                <a:cs typeface="Arial"/>
              </a:rPr>
              <a:t>maximum</a:t>
            </a:r>
            <a:r>
              <a:rPr sz="1600" spc="-15" dirty="0">
                <a:latin typeface="+mj-lt"/>
                <a:cs typeface="Arial"/>
              </a:rPr>
              <a:t> </a:t>
            </a:r>
            <a:r>
              <a:rPr sz="1600" spc="-10" dirty="0">
                <a:latin typeface="+mj-lt"/>
                <a:cs typeface="Arial"/>
              </a:rPr>
              <a:t>payload</a:t>
            </a:r>
            <a:r>
              <a:rPr sz="1600" spc="15" dirty="0">
                <a:latin typeface="+mj-lt"/>
                <a:cs typeface="Arial"/>
              </a:rPr>
              <a:t> </a:t>
            </a:r>
            <a:r>
              <a:rPr sz="1600" dirty="0">
                <a:latin typeface="+mj-lt"/>
                <a:cs typeface="Arial"/>
              </a:rPr>
              <a:t>mass</a:t>
            </a:r>
          </a:p>
          <a:p>
            <a:pPr marL="299085" marR="245110" indent="-287020">
              <a:lnSpc>
                <a:spcPct val="100000"/>
              </a:lnSpc>
              <a:buFont typeface="Arial"/>
              <a:buChar char="•"/>
              <a:tabLst>
                <a:tab pos="299085" algn="l"/>
                <a:tab pos="299720" algn="l"/>
              </a:tabLst>
            </a:pPr>
            <a:r>
              <a:rPr lang="en-US" sz="1600" spc="-5" dirty="0">
                <a:latin typeface="+mj-lt"/>
                <a:cs typeface="Arial"/>
              </a:rPr>
              <a:t>List the records which will display the month names, failure landing_outcomes in drone ship ,booster versions, launch_site for the months in year 2015</a:t>
            </a:r>
          </a:p>
          <a:p>
            <a:pPr marL="299085" marR="245110" indent="-287020">
              <a:lnSpc>
                <a:spcPct val="100000"/>
              </a:lnSpc>
              <a:buFont typeface="Arial"/>
              <a:buChar char="•"/>
              <a:tabLst>
                <a:tab pos="299085" algn="l"/>
                <a:tab pos="299720" algn="l"/>
              </a:tabLst>
            </a:pPr>
            <a:r>
              <a:rPr sz="1600" spc="-5" dirty="0">
                <a:latin typeface="+mj-lt"/>
                <a:cs typeface="Arial"/>
              </a:rPr>
              <a:t>Rank</a:t>
            </a:r>
            <a:r>
              <a:rPr sz="1600" spc="-15" dirty="0">
                <a:latin typeface="+mj-lt"/>
                <a:cs typeface="Arial"/>
              </a:rPr>
              <a:t> </a:t>
            </a:r>
            <a:r>
              <a:rPr lang="en-US" sz="1600" spc="-5" dirty="0">
                <a:latin typeface="+mj-lt"/>
                <a:cs typeface="Arial"/>
              </a:rPr>
              <a:t>the </a:t>
            </a:r>
            <a:r>
              <a:rPr sz="1600" dirty="0">
                <a:latin typeface="+mj-lt"/>
                <a:cs typeface="Arial"/>
              </a:rPr>
              <a:t>successful</a:t>
            </a:r>
            <a:r>
              <a:rPr sz="1600" spc="-25" dirty="0">
                <a:latin typeface="+mj-lt"/>
                <a:cs typeface="Arial"/>
              </a:rPr>
              <a:t> </a:t>
            </a:r>
            <a:r>
              <a:rPr sz="1600" spc="-5" dirty="0">
                <a:latin typeface="+mj-lt"/>
                <a:cs typeface="Arial"/>
              </a:rPr>
              <a:t>landing</a:t>
            </a:r>
            <a:r>
              <a:rPr lang="en-US" sz="1600" spc="-5" dirty="0">
                <a:latin typeface="+mj-lt"/>
                <a:cs typeface="Arial"/>
              </a:rPr>
              <a:t>_</a:t>
            </a:r>
            <a:r>
              <a:rPr sz="1600" spc="-5" dirty="0">
                <a:latin typeface="+mj-lt"/>
                <a:cs typeface="Arial"/>
              </a:rPr>
              <a:t>outcomes</a:t>
            </a:r>
            <a:r>
              <a:rPr sz="1600" spc="-30" dirty="0">
                <a:latin typeface="+mj-lt"/>
                <a:cs typeface="Arial"/>
              </a:rPr>
              <a:t> </a:t>
            </a:r>
            <a:r>
              <a:rPr sz="1600" dirty="0">
                <a:latin typeface="+mj-lt"/>
                <a:cs typeface="Arial"/>
              </a:rPr>
              <a:t>between</a:t>
            </a:r>
            <a:r>
              <a:rPr sz="1600" spc="-45" dirty="0">
                <a:latin typeface="+mj-lt"/>
                <a:cs typeface="Arial"/>
              </a:rPr>
              <a:t> </a:t>
            </a:r>
            <a:r>
              <a:rPr sz="1600" spc="-5" dirty="0">
                <a:latin typeface="+mj-lt"/>
                <a:cs typeface="Arial"/>
              </a:rPr>
              <a:t>the</a:t>
            </a:r>
            <a:r>
              <a:rPr sz="1600" spc="-10" dirty="0">
                <a:latin typeface="+mj-lt"/>
                <a:cs typeface="Arial"/>
              </a:rPr>
              <a:t> </a:t>
            </a:r>
            <a:r>
              <a:rPr sz="1600" spc="-5" dirty="0">
                <a:latin typeface="+mj-lt"/>
                <a:cs typeface="Arial"/>
              </a:rPr>
              <a:t>date</a:t>
            </a:r>
            <a:r>
              <a:rPr sz="1600" spc="-10" dirty="0">
                <a:latin typeface="+mj-lt"/>
                <a:cs typeface="Arial"/>
              </a:rPr>
              <a:t> </a:t>
            </a:r>
            <a:r>
              <a:rPr sz="1600" spc="-5" dirty="0">
                <a:latin typeface="+mj-lt"/>
                <a:cs typeface="Arial"/>
              </a:rPr>
              <a:t>2010-06-04</a:t>
            </a:r>
            <a:r>
              <a:rPr sz="1600" spc="-35" dirty="0">
                <a:latin typeface="+mj-lt"/>
                <a:cs typeface="Arial"/>
              </a:rPr>
              <a:t> </a:t>
            </a:r>
            <a:r>
              <a:rPr sz="1600" spc="-5" dirty="0">
                <a:latin typeface="+mj-lt"/>
                <a:cs typeface="Arial"/>
              </a:rPr>
              <a:t>and</a:t>
            </a:r>
            <a:r>
              <a:rPr sz="1600" dirty="0">
                <a:latin typeface="+mj-lt"/>
                <a:cs typeface="Arial"/>
              </a:rPr>
              <a:t> </a:t>
            </a:r>
            <a:r>
              <a:rPr sz="1600" spc="-5" dirty="0">
                <a:latin typeface="+mj-lt"/>
                <a:cs typeface="Arial"/>
              </a:rPr>
              <a:t>2017-03-20</a:t>
            </a:r>
            <a:r>
              <a:rPr sz="1600" spc="-35" dirty="0">
                <a:latin typeface="+mj-lt"/>
                <a:cs typeface="Arial"/>
              </a:rPr>
              <a:t> </a:t>
            </a:r>
            <a:r>
              <a:rPr sz="1600" dirty="0">
                <a:latin typeface="+mj-lt"/>
                <a:cs typeface="Arial"/>
              </a:rPr>
              <a:t>in</a:t>
            </a:r>
            <a:r>
              <a:rPr lang="en-SG" sz="1600" spc="-15" dirty="0">
                <a:latin typeface="+mj-lt"/>
                <a:cs typeface="Arial"/>
              </a:rPr>
              <a:t> </a:t>
            </a:r>
            <a:r>
              <a:rPr lang="en-US" sz="1600" spc="-5" dirty="0">
                <a:latin typeface="+mj-lt"/>
                <a:cs typeface="Arial"/>
              </a:rPr>
              <a:t>descending </a:t>
            </a:r>
            <a:r>
              <a:rPr lang="en-US" sz="1600" spc="-370" dirty="0">
                <a:latin typeface="+mj-lt"/>
                <a:cs typeface="Arial"/>
              </a:rPr>
              <a:t> </a:t>
            </a:r>
            <a:r>
              <a:rPr lang="en-US" sz="1600" spc="-15" dirty="0">
                <a:latin typeface="+mj-lt"/>
                <a:cs typeface="Arial"/>
              </a:rPr>
              <a:t>order</a:t>
            </a:r>
            <a:endParaRPr lang="en-US" sz="1600" dirty="0">
              <a:latin typeface="+mj-lt"/>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9448800" y="6216350"/>
            <a:ext cx="2322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GitHub</a:t>
            </a:r>
            <a:r>
              <a:rPr sz="180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URL</a:t>
            </a:r>
            <a:r>
              <a:rPr sz="1800" spc="-2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to</a:t>
            </a:r>
            <a:r>
              <a:rPr sz="1800" spc="-2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Notebook</a:t>
            </a:r>
            <a:endParaRPr sz="1800" dirty="0">
              <a:solidFill>
                <a:schemeClr val="bg1"/>
              </a:solidFill>
              <a:latin typeface="+mj-lt"/>
              <a:cs typeface="Calibri"/>
            </a:endParaRPr>
          </a:p>
        </p:txBody>
      </p:sp>
      <p:pic>
        <p:nvPicPr>
          <p:cNvPr id="7" name="Picture 6">
            <a:extLst>
              <a:ext uri="{FF2B5EF4-FFF2-40B4-BE49-F238E27FC236}">
                <a16:creationId xmlns:a16="http://schemas.microsoft.com/office/drawing/2014/main" id="{4CDBCA4C-C4F4-49EC-8D1A-E31330829646}"/>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223520" y="338709"/>
            <a:ext cx="8181340" cy="635000"/>
          </a:xfrm>
          <a:prstGeom prst="rect">
            <a:avLst/>
          </a:prstGeom>
        </p:spPr>
        <p:txBody>
          <a:bodyPr vert="horz" wrap="square" lIns="0" tIns="12065" rIns="0" bIns="0" rtlCol="0">
            <a:spAutoFit/>
          </a:bodyPr>
          <a:lstStyle/>
          <a:p>
            <a:pPr marL="12700">
              <a:lnSpc>
                <a:spcPct val="100000"/>
              </a:lnSpc>
              <a:spcBef>
                <a:spcPts val="95"/>
              </a:spcBef>
            </a:pPr>
            <a:r>
              <a:rPr sz="4000" spc="-10" dirty="0">
                <a:latin typeface="+mj-lt"/>
              </a:rPr>
              <a:t>Build</a:t>
            </a:r>
            <a:r>
              <a:rPr sz="4000" spc="-5" dirty="0">
                <a:latin typeface="+mj-lt"/>
              </a:rPr>
              <a:t> </a:t>
            </a:r>
            <a:r>
              <a:rPr sz="4000" dirty="0">
                <a:latin typeface="+mj-lt"/>
              </a:rPr>
              <a:t>an</a:t>
            </a:r>
            <a:r>
              <a:rPr sz="4000" spc="-15" dirty="0">
                <a:latin typeface="+mj-lt"/>
              </a:rPr>
              <a:t> </a:t>
            </a:r>
            <a:r>
              <a:rPr sz="4000" spc="-25" dirty="0">
                <a:latin typeface="+mj-lt"/>
              </a:rPr>
              <a:t>interactive</a:t>
            </a:r>
            <a:r>
              <a:rPr sz="4000" spc="-5" dirty="0">
                <a:latin typeface="+mj-lt"/>
              </a:rPr>
              <a:t> map</a:t>
            </a:r>
            <a:r>
              <a:rPr sz="4000" spc="5" dirty="0">
                <a:latin typeface="+mj-lt"/>
              </a:rPr>
              <a:t> </a:t>
            </a:r>
            <a:r>
              <a:rPr sz="4000" spc="-5" dirty="0">
                <a:latin typeface="+mj-lt"/>
              </a:rPr>
              <a:t>with</a:t>
            </a:r>
            <a:r>
              <a:rPr sz="4000" spc="5" dirty="0">
                <a:latin typeface="+mj-lt"/>
              </a:rPr>
              <a:t> </a:t>
            </a:r>
            <a:r>
              <a:rPr sz="4000" spc="-20" dirty="0">
                <a:latin typeface="+mj-lt"/>
              </a:rPr>
              <a:t>Folium</a:t>
            </a:r>
            <a:endParaRPr sz="4000" dirty="0">
              <a:latin typeface="+mj-lt"/>
            </a:endParaRPr>
          </a:p>
        </p:txBody>
      </p:sp>
      <p:sp>
        <p:nvSpPr>
          <p:cNvPr id="8" name="object 2">
            <a:extLst>
              <a:ext uri="{FF2B5EF4-FFF2-40B4-BE49-F238E27FC236}">
                <a16:creationId xmlns:a16="http://schemas.microsoft.com/office/drawing/2014/main" id="{A82131EC-7CD3-4EF7-A239-4898A900532B}"/>
              </a:ext>
            </a:extLst>
          </p:cNvPr>
          <p:cNvSpPr/>
          <p:nvPr/>
        </p:nvSpPr>
        <p:spPr>
          <a:xfrm>
            <a:off x="161925" y="1417522"/>
            <a:ext cx="11496676" cy="4602278"/>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6" name="object 6"/>
          <p:cNvSpPr txBox="1"/>
          <p:nvPr/>
        </p:nvSpPr>
        <p:spPr>
          <a:xfrm>
            <a:off x="223520" y="1521062"/>
            <a:ext cx="11221085" cy="4408899"/>
          </a:xfrm>
          <a:prstGeom prst="rect">
            <a:avLst/>
          </a:prstGeom>
        </p:spPr>
        <p:txBody>
          <a:bodyPr vert="horz" wrap="square" lIns="0" tIns="12700" rIns="0" bIns="0" rtlCol="0">
            <a:spAutoFit/>
          </a:bodyPr>
          <a:lstStyle/>
          <a:p>
            <a:pPr marL="12700" marR="5080">
              <a:lnSpc>
                <a:spcPct val="100000"/>
              </a:lnSpc>
              <a:spcBef>
                <a:spcPts val="100"/>
              </a:spcBef>
            </a:pPr>
            <a:r>
              <a:rPr lang="en-SG" sz="1600" spc="-95" dirty="0">
                <a:latin typeface="+mj-lt"/>
                <a:cs typeface="Arial"/>
              </a:rPr>
              <a:t>T</a:t>
            </a:r>
            <a:r>
              <a:rPr sz="1600" spc="-95" dirty="0">
                <a:latin typeface="+mj-lt"/>
                <a:cs typeface="Arial"/>
              </a:rPr>
              <a:t>o </a:t>
            </a:r>
            <a:r>
              <a:rPr sz="1600" dirty="0">
                <a:latin typeface="+mj-lt"/>
                <a:cs typeface="Arial"/>
              </a:rPr>
              <a:t>visuali</a:t>
            </a:r>
            <a:r>
              <a:rPr lang="en-US" sz="1600" dirty="0">
                <a:latin typeface="+mj-lt"/>
                <a:cs typeface="Arial"/>
              </a:rPr>
              <a:t>s</a:t>
            </a:r>
            <a:r>
              <a:rPr sz="1600" dirty="0">
                <a:latin typeface="+mj-lt"/>
                <a:cs typeface="Arial"/>
              </a:rPr>
              <a:t>e the </a:t>
            </a:r>
            <a:r>
              <a:rPr sz="1600" spc="-5" dirty="0">
                <a:latin typeface="+mj-lt"/>
                <a:cs typeface="Arial"/>
              </a:rPr>
              <a:t>Launch Data </a:t>
            </a:r>
            <a:r>
              <a:rPr sz="1600" dirty="0">
                <a:latin typeface="+mj-lt"/>
                <a:cs typeface="Arial"/>
              </a:rPr>
              <a:t>into an </a:t>
            </a:r>
            <a:r>
              <a:rPr sz="1600" spc="-5" dirty="0">
                <a:latin typeface="+mj-lt"/>
                <a:cs typeface="Arial"/>
              </a:rPr>
              <a:t>interactive map</a:t>
            </a:r>
            <a:r>
              <a:rPr lang="en-US" sz="1600" spc="-5" dirty="0">
                <a:latin typeface="+mj-lt"/>
                <a:cs typeface="Arial"/>
              </a:rPr>
              <a:t>, I</a:t>
            </a:r>
            <a:r>
              <a:rPr sz="1600" spc="-25" dirty="0">
                <a:latin typeface="+mj-lt"/>
                <a:cs typeface="Arial"/>
              </a:rPr>
              <a:t> </a:t>
            </a:r>
            <a:r>
              <a:rPr sz="1600" dirty="0">
                <a:latin typeface="+mj-lt"/>
                <a:cs typeface="Arial"/>
              </a:rPr>
              <a:t>took the </a:t>
            </a:r>
            <a:r>
              <a:rPr lang="en-US" sz="1600" spc="-5" dirty="0">
                <a:latin typeface="+mj-lt"/>
                <a:cs typeface="Arial"/>
              </a:rPr>
              <a:t>l</a:t>
            </a:r>
            <a:r>
              <a:rPr sz="1600" spc="-5" dirty="0">
                <a:latin typeface="+mj-lt"/>
                <a:cs typeface="Arial"/>
              </a:rPr>
              <a:t>atitude and </a:t>
            </a:r>
            <a:r>
              <a:rPr lang="en-US" sz="1600" spc="-5" dirty="0">
                <a:latin typeface="+mj-lt"/>
                <a:cs typeface="Arial"/>
              </a:rPr>
              <a:t>l</a:t>
            </a:r>
            <a:r>
              <a:rPr sz="1600" spc="-5" dirty="0">
                <a:latin typeface="+mj-lt"/>
                <a:cs typeface="Arial"/>
              </a:rPr>
              <a:t>ongitude </a:t>
            </a:r>
            <a:r>
              <a:rPr lang="en-US" sz="1600" spc="-5" dirty="0">
                <a:latin typeface="+mj-lt"/>
                <a:cs typeface="Arial"/>
              </a:rPr>
              <a:t>c</a:t>
            </a:r>
            <a:r>
              <a:rPr sz="1600" spc="-5" dirty="0">
                <a:latin typeface="+mj-lt"/>
                <a:cs typeface="Arial"/>
              </a:rPr>
              <a:t>oordinates</a:t>
            </a:r>
            <a:r>
              <a:rPr lang="en-US" sz="1600" spc="-5" dirty="0">
                <a:latin typeface="+mj-lt"/>
                <a:cs typeface="Arial"/>
              </a:rPr>
              <a:t> of</a:t>
            </a:r>
            <a:r>
              <a:rPr sz="1600" spc="-5" dirty="0">
                <a:latin typeface="+mj-lt"/>
                <a:cs typeface="Arial"/>
              </a:rPr>
              <a:t> each </a:t>
            </a:r>
            <a:r>
              <a:rPr lang="en-US" sz="1600" spc="-5" dirty="0">
                <a:latin typeface="+mj-lt"/>
                <a:cs typeface="Arial"/>
              </a:rPr>
              <a:t>launch </a:t>
            </a:r>
            <a:r>
              <a:rPr sz="1600" dirty="0">
                <a:latin typeface="+mj-lt"/>
                <a:cs typeface="Arial"/>
              </a:rPr>
              <a:t>site </a:t>
            </a:r>
            <a:r>
              <a:rPr sz="1600" spc="-5" dirty="0">
                <a:latin typeface="+mj-lt"/>
                <a:cs typeface="Arial"/>
              </a:rPr>
              <a:t>and added a </a:t>
            </a:r>
            <a:r>
              <a:rPr lang="en-US" sz="1600" spc="-5" dirty="0">
                <a:latin typeface="+mj-lt"/>
                <a:cs typeface="Arial"/>
              </a:rPr>
              <a:t>c</a:t>
            </a:r>
            <a:r>
              <a:rPr sz="1600" spc="-5" dirty="0">
                <a:latin typeface="+mj-lt"/>
                <a:cs typeface="Arial"/>
              </a:rPr>
              <a:t>ircle </a:t>
            </a:r>
            <a:r>
              <a:rPr lang="en-US" sz="1600" spc="-5" dirty="0">
                <a:latin typeface="+mj-lt"/>
                <a:cs typeface="Arial"/>
              </a:rPr>
              <a:t>m</a:t>
            </a:r>
            <a:r>
              <a:rPr sz="1600" spc="-5" dirty="0">
                <a:latin typeface="+mj-lt"/>
                <a:cs typeface="Arial"/>
              </a:rPr>
              <a:t>arker around each</a:t>
            </a:r>
            <a:r>
              <a:rPr lang="en-US" sz="1600" spc="-5" dirty="0">
                <a:latin typeface="+mj-lt"/>
                <a:cs typeface="Arial"/>
              </a:rPr>
              <a:t> </a:t>
            </a:r>
            <a:r>
              <a:rPr sz="1600" dirty="0">
                <a:latin typeface="+mj-lt"/>
                <a:cs typeface="Arial"/>
              </a:rPr>
              <a:t>site</a:t>
            </a:r>
            <a:r>
              <a:rPr sz="1600" spc="-10" dirty="0">
                <a:latin typeface="+mj-lt"/>
                <a:cs typeface="Arial"/>
              </a:rPr>
              <a:t> </a:t>
            </a:r>
            <a:r>
              <a:rPr sz="1600" spc="-5" dirty="0">
                <a:latin typeface="+mj-lt"/>
                <a:cs typeface="Arial"/>
              </a:rPr>
              <a:t>with</a:t>
            </a:r>
            <a:r>
              <a:rPr sz="1600" spc="15" dirty="0">
                <a:latin typeface="+mj-lt"/>
                <a:cs typeface="Arial"/>
              </a:rPr>
              <a:t> </a:t>
            </a:r>
            <a:r>
              <a:rPr sz="1600" spc="-5" dirty="0">
                <a:latin typeface="+mj-lt"/>
                <a:cs typeface="Arial"/>
              </a:rPr>
              <a:t>a</a:t>
            </a:r>
            <a:r>
              <a:rPr sz="1600" dirty="0">
                <a:latin typeface="+mj-lt"/>
                <a:cs typeface="Arial"/>
              </a:rPr>
              <a:t> </a:t>
            </a:r>
            <a:r>
              <a:rPr sz="1600" spc="-5" dirty="0">
                <a:latin typeface="+mj-lt"/>
                <a:cs typeface="Arial"/>
              </a:rPr>
              <a:t>label</a:t>
            </a:r>
            <a:r>
              <a:rPr lang="en-US" sz="1600" spc="-5" dirty="0">
                <a:latin typeface="+mj-lt"/>
                <a:cs typeface="Arial"/>
              </a:rPr>
              <a:t> of the site’s name.</a:t>
            </a:r>
          </a:p>
          <a:p>
            <a:pPr marL="12700" marR="5080">
              <a:lnSpc>
                <a:spcPct val="100000"/>
              </a:lnSpc>
              <a:spcBef>
                <a:spcPts val="100"/>
              </a:spcBef>
            </a:pPr>
            <a:endParaRPr lang="en-US" sz="1600" dirty="0">
              <a:latin typeface="+mj-lt"/>
              <a:cs typeface="Arial"/>
            </a:endParaRPr>
          </a:p>
          <a:p>
            <a:pPr marL="12700" marR="5080">
              <a:lnSpc>
                <a:spcPct val="100000"/>
              </a:lnSpc>
              <a:spcBef>
                <a:spcPts val="100"/>
              </a:spcBef>
            </a:pPr>
            <a:r>
              <a:rPr lang="en-US" sz="1600" dirty="0">
                <a:latin typeface="+mj-lt"/>
                <a:cs typeface="Arial"/>
              </a:rPr>
              <a:t>I assigned 2 different colors to the landing outcome of the launches:</a:t>
            </a:r>
          </a:p>
          <a:p>
            <a:pPr marL="12700" marR="5080">
              <a:lnSpc>
                <a:spcPct val="100000"/>
              </a:lnSpc>
              <a:spcBef>
                <a:spcPts val="100"/>
              </a:spcBef>
            </a:pPr>
            <a:r>
              <a:rPr lang="en-US" sz="1600" dirty="0">
                <a:solidFill>
                  <a:srgbClr val="00B050"/>
                </a:solidFill>
                <a:latin typeface="+mj-lt"/>
                <a:cs typeface="Arial"/>
              </a:rPr>
              <a:t>- Green</a:t>
            </a:r>
            <a:r>
              <a:rPr lang="en-US" sz="1600" dirty="0">
                <a:latin typeface="+mj-lt"/>
                <a:cs typeface="Arial"/>
              </a:rPr>
              <a:t> for launches which successfully landed (class 1)</a:t>
            </a:r>
          </a:p>
          <a:p>
            <a:pPr marL="12700" marR="5080">
              <a:lnSpc>
                <a:spcPct val="100000"/>
              </a:lnSpc>
              <a:spcBef>
                <a:spcPts val="100"/>
              </a:spcBef>
            </a:pPr>
            <a:r>
              <a:rPr lang="en-US" sz="1600" dirty="0">
                <a:solidFill>
                  <a:srgbClr val="FF0000"/>
                </a:solidFill>
                <a:latin typeface="+mj-lt"/>
                <a:cs typeface="Arial"/>
              </a:rPr>
              <a:t>- Red</a:t>
            </a:r>
            <a:r>
              <a:rPr lang="en-US" sz="1600" dirty="0">
                <a:latin typeface="+mj-lt"/>
                <a:cs typeface="Arial"/>
              </a:rPr>
              <a:t> for launches which failed to land (class 0)</a:t>
            </a:r>
          </a:p>
          <a:p>
            <a:pPr marL="12700" marR="5080">
              <a:lnSpc>
                <a:spcPct val="100000"/>
              </a:lnSpc>
              <a:spcBef>
                <a:spcPts val="100"/>
              </a:spcBef>
            </a:pPr>
            <a:endParaRPr lang="en-US" sz="1600" dirty="0">
              <a:latin typeface="+mj-lt"/>
              <a:cs typeface="Arial"/>
            </a:endParaRPr>
          </a:p>
          <a:p>
            <a:pPr marL="12700" marR="5080">
              <a:lnSpc>
                <a:spcPct val="100000"/>
              </a:lnSpc>
              <a:spcBef>
                <a:spcPts val="100"/>
              </a:spcBef>
            </a:pPr>
            <a:r>
              <a:rPr lang="en-US" sz="1600" dirty="0">
                <a:latin typeface="+mj-lt"/>
                <a:cs typeface="Arial"/>
              </a:rPr>
              <a:t>I was able to create a marker cluster object using the MarkerCluster plugin to show all the markers on the map in a simplified and clear display</a:t>
            </a:r>
            <a:endParaRPr sz="1600" dirty="0">
              <a:latin typeface="+mj-lt"/>
              <a:cs typeface="Arial"/>
            </a:endParaRPr>
          </a:p>
          <a:p>
            <a:pPr marL="12700" marR="154305">
              <a:lnSpc>
                <a:spcPct val="100000"/>
              </a:lnSpc>
              <a:spcBef>
                <a:spcPts val="1685"/>
              </a:spcBef>
            </a:pPr>
            <a:r>
              <a:rPr sz="1600" spc="-5" dirty="0">
                <a:latin typeface="+mj-lt"/>
                <a:cs typeface="Arial"/>
              </a:rPr>
              <a:t>Using </a:t>
            </a:r>
            <a:r>
              <a:rPr sz="1600" spc="-15" dirty="0">
                <a:latin typeface="+mj-lt"/>
                <a:cs typeface="Arial"/>
              </a:rPr>
              <a:t>Haversine’s </a:t>
            </a:r>
            <a:r>
              <a:rPr sz="1600" dirty="0">
                <a:latin typeface="+mj-lt"/>
                <a:cs typeface="Arial"/>
              </a:rPr>
              <a:t>formula </a:t>
            </a:r>
            <a:r>
              <a:rPr lang="en-US" sz="1600" spc="10" dirty="0">
                <a:latin typeface="+mj-lt"/>
                <a:cs typeface="Arial"/>
              </a:rPr>
              <a:t>I</a:t>
            </a:r>
            <a:r>
              <a:rPr sz="1600" spc="10" dirty="0">
                <a:latin typeface="+mj-lt"/>
                <a:cs typeface="Arial"/>
              </a:rPr>
              <a:t> </a:t>
            </a:r>
            <a:r>
              <a:rPr sz="1600" spc="-5" dirty="0">
                <a:latin typeface="+mj-lt"/>
                <a:cs typeface="Arial"/>
              </a:rPr>
              <a:t>calculated </a:t>
            </a:r>
            <a:r>
              <a:rPr sz="1600" dirty="0">
                <a:latin typeface="+mj-lt"/>
                <a:cs typeface="Arial"/>
              </a:rPr>
              <a:t>the distance from the </a:t>
            </a:r>
            <a:r>
              <a:rPr sz="1600" spc="-5" dirty="0">
                <a:latin typeface="+mj-lt"/>
                <a:cs typeface="Arial"/>
              </a:rPr>
              <a:t>Launch Site </a:t>
            </a:r>
            <a:r>
              <a:rPr sz="1600" dirty="0">
                <a:latin typeface="+mj-lt"/>
                <a:cs typeface="Arial"/>
              </a:rPr>
              <a:t>to </a:t>
            </a:r>
            <a:r>
              <a:rPr sz="1600" spc="-655" dirty="0">
                <a:latin typeface="+mj-lt"/>
                <a:cs typeface="Arial"/>
              </a:rPr>
              <a:t> </a:t>
            </a:r>
            <a:r>
              <a:rPr sz="1600" spc="-5" dirty="0">
                <a:latin typeface="+mj-lt"/>
                <a:cs typeface="Arial"/>
              </a:rPr>
              <a:t>various</a:t>
            </a:r>
            <a:r>
              <a:rPr sz="1600" spc="10" dirty="0">
                <a:latin typeface="+mj-lt"/>
                <a:cs typeface="Arial"/>
              </a:rPr>
              <a:t> </a:t>
            </a:r>
            <a:r>
              <a:rPr sz="1600" spc="-5" dirty="0">
                <a:latin typeface="+mj-lt"/>
                <a:cs typeface="Arial"/>
              </a:rPr>
              <a:t>landmarks</a:t>
            </a:r>
            <a:r>
              <a:rPr sz="1600" spc="25" dirty="0">
                <a:latin typeface="+mj-lt"/>
                <a:cs typeface="Arial"/>
              </a:rPr>
              <a:t> </a:t>
            </a:r>
            <a:r>
              <a:rPr sz="1600" dirty="0">
                <a:latin typeface="+mj-lt"/>
                <a:cs typeface="Arial"/>
              </a:rPr>
              <a:t>to</a:t>
            </a:r>
            <a:r>
              <a:rPr sz="1600" spc="10" dirty="0">
                <a:latin typeface="+mj-lt"/>
                <a:cs typeface="Arial"/>
              </a:rPr>
              <a:t> </a:t>
            </a:r>
            <a:r>
              <a:rPr sz="1600" spc="-5" dirty="0">
                <a:latin typeface="+mj-lt"/>
                <a:cs typeface="Arial"/>
              </a:rPr>
              <a:t>find</a:t>
            </a:r>
            <a:r>
              <a:rPr sz="1600" spc="10" dirty="0">
                <a:latin typeface="+mj-lt"/>
                <a:cs typeface="Arial"/>
              </a:rPr>
              <a:t> </a:t>
            </a:r>
            <a:r>
              <a:rPr sz="1600" spc="-5" dirty="0">
                <a:latin typeface="+mj-lt"/>
                <a:cs typeface="Arial"/>
              </a:rPr>
              <a:t>various</a:t>
            </a:r>
            <a:r>
              <a:rPr sz="1600" spc="20" dirty="0">
                <a:latin typeface="+mj-lt"/>
                <a:cs typeface="Arial"/>
              </a:rPr>
              <a:t> </a:t>
            </a:r>
            <a:r>
              <a:rPr sz="1600" spc="-5" dirty="0">
                <a:latin typeface="+mj-lt"/>
                <a:cs typeface="Arial"/>
              </a:rPr>
              <a:t>trends</a:t>
            </a:r>
            <a:r>
              <a:rPr sz="1600" spc="10" dirty="0">
                <a:latin typeface="+mj-lt"/>
                <a:cs typeface="Arial"/>
              </a:rPr>
              <a:t> </a:t>
            </a:r>
            <a:r>
              <a:rPr sz="1600" spc="-5" dirty="0">
                <a:latin typeface="+mj-lt"/>
                <a:cs typeface="Arial"/>
              </a:rPr>
              <a:t>about</a:t>
            </a:r>
            <a:r>
              <a:rPr sz="1600" spc="10" dirty="0">
                <a:latin typeface="+mj-lt"/>
                <a:cs typeface="Arial"/>
              </a:rPr>
              <a:t> </a:t>
            </a:r>
            <a:r>
              <a:rPr sz="1600" spc="-5" dirty="0">
                <a:latin typeface="+mj-lt"/>
                <a:cs typeface="Arial"/>
              </a:rPr>
              <a:t>what</a:t>
            </a:r>
            <a:r>
              <a:rPr sz="1600" spc="5" dirty="0">
                <a:latin typeface="+mj-lt"/>
                <a:cs typeface="Arial"/>
              </a:rPr>
              <a:t> </a:t>
            </a:r>
            <a:r>
              <a:rPr sz="1600" spc="-5" dirty="0">
                <a:latin typeface="+mj-lt"/>
                <a:cs typeface="Arial"/>
              </a:rPr>
              <a:t>is</a:t>
            </a:r>
            <a:r>
              <a:rPr sz="1600" spc="10" dirty="0">
                <a:latin typeface="+mj-lt"/>
                <a:cs typeface="Arial"/>
              </a:rPr>
              <a:t> </a:t>
            </a:r>
            <a:r>
              <a:rPr sz="1600" spc="-5" dirty="0">
                <a:latin typeface="+mj-lt"/>
                <a:cs typeface="Arial"/>
              </a:rPr>
              <a:t>around</a:t>
            </a:r>
            <a:r>
              <a:rPr sz="1600" spc="20" dirty="0">
                <a:latin typeface="+mj-lt"/>
                <a:cs typeface="Arial"/>
              </a:rPr>
              <a:t> </a:t>
            </a:r>
            <a:r>
              <a:rPr sz="1600" dirty="0">
                <a:latin typeface="+mj-lt"/>
                <a:cs typeface="Arial"/>
              </a:rPr>
              <a:t>the</a:t>
            </a:r>
            <a:r>
              <a:rPr sz="1600" spc="10" dirty="0">
                <a:latin typeface="+mj-lt"/>
                <a:cs typeface="Arial"/>
              </a:rPr>
              <a:t> </a:t>
            </a:r>
            <a:r>
              <a:rPr sz="1600" spc="-5" dirty="0">
                <a:latin typeface="+mj-lt"/>
                <a:cs typeface="Arial"/>
              </a:rPr>
              <a:t>Launch</a:t>
            </a:r>
            <a:r>
              <a:rPr sz="1600" spc="15" dirty="0">
                <a:latin typeface="+mj-lt"/>
                <a:cs typeface="Arial"/>
              </a:rPr>
              <a:t> </a:t>
            </a:r>
            <a:r>
              <a:rPr sz="1600" spc="-5" dirty="0">
                <a:latin typeface="+mj-lt"/>
                <a:cs typeface="Arial"/>
              </a:rPr>
              <a:t>Site</a:t>
            </a:r>
            <a:r>
              <a:rPr sz="1600" spc="15" dirty="0">
                <a:latin typeface="+mj-lt"/>
                <a:cs typeface="Arial"/>
              </a:rPr>
              <a:t> </a:t>
            </a:r>
            <a:r>
              <a:rPr sz="1600" dirty="0">
                <a:latin typeface="+mj-lt"/>
                <a:cs typeface="Arial"/>
              </a:rPr>
              <a:t>to</a:t>
            </a:r>
            <a:r>
              <a:rPr sz="1600" spc="5" dirty="0">
                <a:latin typeface="+mj-lt"/>
                <a:cs typeface="Arial"/>
              </a:rPr>
              <a:t> </a:t>
            </a:r>
            <a:r>
              <a:rPr sz="1600" spc="-5" dirty="0">
                <a:latin typeface="+mj-lt"/>
                <a:cs typeface="Arial"/>
              </a:rPr>
              <a:t>measure</a:t>
            </a:r>
            <a:r>
              <a:rPr sz="1600" spc="5" dirty="0">
                <a:latin typeface="+mj-lt"/>
                <a:cs typeface="Arial"/>
              </a:rPr>
              <a:t> </a:t>
            </a:r>
            <a:r>
              <a:rPr sz="1600" dirty="0">
                <a:latin typeface="+mj-lt"/>
                <a:cs typeface="Arial"/>
              </a:rPr>
              <a:t>patterns.</a:t>
            </a:r>
            <a:r>
              <a:rPr sz="1600" spc="10" dirty="0">
                <a:latin typeface="+mj-lt"/>
                <a:cs typeface="Arial"/>
              </a:rPr>
              <a:t> </a:t>
            </a:r>
            <a:r>
              <a:rPr sz="1600" spc="-5" dirty="0">
                <a:latin typeface="+mj-lt"/>
                <a:cs typeface="Arial"/>
              </a:rPr>
              <a:t>Lines</a:t>
            </a:r>
            <a:r>
              <a:rPr sz="1600" dirty="0">
                <a:latin typeface="+mj-lt"/>
                <a:cs typeface="Arial"/>
              </a:rPr>
              <a:t> are</a:t>
            </a:r>
            <a:r>
              <a:rPr sz="1600" spc="5" dirty="0">
                <a:latin typeface="+mj-lt"/>
                <a:cs typeface="Arial"/>
              </a:rPr>
              <a:t> </a:t>
            </a:r>
            <a:r>
              <a:rPr sz="1600" spc="-5" dirty="0">
                <a:latin typeface="+mj-lt"/>
                <a:cs typeface="Arial"/>
              </a:rPr>
              <a:t>drawn</a:t>
            </a:r>
            <a:r>
              <a:rPr sz="1600" spc="20" dirty="0">
                <a:latin typeface="+mj-lt"/>
                <a:cs typeface="Arial"/>
              </a:rPr>
              <a:t> </a:t>
            </a:r>
            <a:r>
              <a:rPr sz="1600" dirty="0">
                <a:latin typeface="+mj-lt"/>
                <a:cs typeface="Arial"/>
              </a:rPr>
              <a:t>on the</a:t>
            </a:r>
            <a:r>
              <a:rPr sz="1600" spc="-5" dirty="0">
                <a:latin typeface="+mj-lt"/>
                <a:cs typeface="Arial"/>
              </a:rPr>
              <a:t> </a:t>
            </a:r>
            <a:r>
              <a:rPr sz="1600" dirty="0">
                <a:latin typeface="+mj-lt"/>
                <a:cs typeface="Arial"/>
              </a:rPr>
              <a:t>map</a:t>
            </a:r>
            <a:r>
              <a:rPr sz="1600" spc="5" dirty="0">
                <a:latin typeface="+mj-lt"/>
                <a:cs typeface="Arial"/>
              </a:rPr>
              <a:t> </a:t>
            </a:r>
            <a:r>
              <a:rPr sz="1600" dirty="0">
                <a:latin typeface="+mj-lt"/>
                <a:cs typeface="Arial"/>
              </a:rPr>
              <a:t>to </a:t>
            </a:r>
            <a:r>
              <a:rPr sz="1600" spc="-5" dirty="0">
                <a:latin typeface="+mj-lt"/>
                <a:cs typeface="Arial"/>
              </a:rPr>
              <a:t>measure</a:t>
            </a:r>
            <a:r>
              <a:rPr sz="1600" spc="10" dirty="0">
                <a:latin typeface="+mj-lt"/>
                <a:cs typeface="Arial"/>
              </a:rPr>
              <a:t> </a:t>
            </a:r>
            <a:r>
              <a:rPr sz="1600" spc="-5" dirty="0">
                <a:latin typeface="+mj-lt"/>
                <a:cs typeface="Arial"/>
              </a:rPr>
              <a:t>distance</a:t>
            </a:r>
            <a:r>
              <a:rPr sz="1600" spc="15" dirty="0">
                <a:latin typeface="+mj-lt"/>
                <a:cs typeface="Arial"/>
              </a:rPr>
              <a:t> </a:t>
            </a:r>
            <a:r>
              <a:rPr sz="1600" dirty="0">
                <a:latin typeface="+mj-lt"/>
                <a:cs typeface="Arial"/>
              </a:rPr>
              <a:t>to </a:t>
            </a:r>
            <a:r>
              <a:rPr sz="1600" spc="-5" dirty="0">
                <a:latin typeface="+mj-lt"/>
                <a:cs typeface="Arial"/>
              </a:rPr>
              <a:t>landmarks</a:t>
            </a:r>
            <a:r>
              <a:rPr lang="en-US" sz="1600" spc="-5" dirty="0">
                <a:latin typeface="+mj-lt"/>
                <a:cs typeface="Arial"/>
              </a:rPr>
              <a:t>.</a:t>
            </a:r>
            <a:endParaRPr sz="1600" dirty="0">
              <a:latin typeface="+mj-lt"/>
              <a:cs typeface="Arial"/>
            </a:endParaRPr>
          </a:p>
          <a:p>
            <a:pPr marL="12700">
              <a:lnSpc>
                <a:spcPts val="1660"/>
              </a:lnSpc>
              <a:spcBef>
                <a:spcPts val="1700"/>
              </a:spcBef>
            </a:pPr>
            <a:r>
              <a:rPr sz="1600" dirty="0">
                <a:latin typeface="+mj-lt"/>
                <a:cs typeface="Arial"/>
              </a:rPr>
              <a:t>Example</a:t>
            </a:r>
            <a:r>
              <a:rPr lang="en-US" sz="1600" dirty="0">
                <a:latin typeface="+mj-lt"/>
                <a:cs typeface="Arial"/>
              </a:rPr>
              <a:t>s</a:t>
            </a:r>
            <a:r>
              <a:rPr sz="1600" spc="-30" dirty="0">
                <a:latin typeface="+mj-lt"/>
                <a:cs typeface="Arial"/>
              </a:rPr>
              <a:t> </a:t>
            </a:r>
            <a:r>
              <a:rPr sz="1600" spc="-5" dirty="0">
                <a:latin typeface="+mj-lt"/>
                <a:cs typeface="Arial"/>
              </a:rPr>
              <a:t>of </a:t>
            </a:r>
            <a:r>
              <a:rPr sz="1600" dirty="0">
                <a:latin typeface="+mj-lt"/>
                <a:cs typeface="Arial"/>
              </a:rPr>
              <a:t>some</a:t>
            </a:r>
            <a:r>
              <a:rPr sz="1600" spc="-10" dirty="0">
                <a:latin typeface="+mj-lt"/>
                <a:cs typeface="Arial"/>
              </a:rPr>
              <a:t> </a:t>
            </a:r>
            <a:r>
              <a:rPr sz="1600" spc="-5" dirty="0">
                <a:latin typeface="+mj-lt"/>
                <a:cs typeface="Arial"/>
              </a:rPr>
              <a:t>trends</a:t>
            </a:r>
            <a:r>
              <a:rPr sz="1600" spc="-30" dirty="0">
                <a:latin typeface="+mj-lt"/>
                <a:cs typeface="Arial"/>
              </a:rPr>
              <a:t> </a:t>
            </a:r>
            <a:r>
              <a:rPr sz="1600" dirty="0">
                <a:latin typeface="+mj-lt"/>
                <a:cs typeface="Arial"/>
              </a:rPr>
              <a:t>in</a:t>
            </a:r>
            <a:r>
              <a:rPr sz="1600" spc="-10" dirty="0">
                <a:latin typeface="+mj-lt"/>
                <a:cs typeface="Arial"/>
              </a:rPr>
              <a:t> </a:t>
            </a:r>
            <a:r>
              <a:rPr sz="1600" dirty="0">
                <a:latin typeface="+mj-lt"/>
                <a:cs typeface="Arial"/>
              </a:rPr>
              <a:t>which</a:t>
            </a:r>
            <a:r>
              <a:rPr sz="1600" spc="-50" dirty="0">
                <a:latin typeface="+mj-lt"/>
                <a:cs typeface="Arial"/>
              </a:rPr>
              <a:t> </a:t>
            </a:r>
            <a:r>
              <a:rPr sz="1600" spc="-5" dirty="0">
                <a:latin typeface="+mj-lt"/>
                <a:cs typeface="Arial"/>
              </a:rPr>
              <a:t>the</a:t>
            </a:r>
            <a:r>
              <a:rPr sz="1600" spc="-20" dirty="0">
                <a:latin typeface="+mj-lt"/>
                <a:cs typeface="Arial"/>
              </a:rPr>
              <a:t> </a:t>
            </a:r>
            <a:r>
              <a:rPr sz="1600" spc="-5" dirty="0">
                <a:latin typeface="+mj-lt"/>
                <a:cs typeface="Arial"/>
              </a:rPr>
              <a:t>Launch</a:t>
            </a:r>
            <a:r>
              <a:rPr sz="1600" spc="-25" dirty="0">
                <a:latin typeface="+mj-lt"/>
                <a:cs typeface="Arial"/>
              </a:rPr>
              <a:t> </a:t>
            </a:r>
            <a:r>
              <a:rPr sz="1600" dirty="0">
                <a:latin typeface="+mj-lt"/>
                <a:cs typeface="Arial"/>
              </a:rPr>
              <a:t>Site</a:t>
            </a:r>
            <a:r>
              <a:rPr lang="en-US" sz="1600" dirty="0">
                <a:latin typeface="+mj-lt"/>
                <a:cs typeface="Arial"/>
              </a:rPr>
              <a:t> locations are situated:</a:t>
            </a:r>
            <a:endParaRPr sz="1600" dirty="0">
              <a:latin typeface="+mj-lt"/>
              <a:cs typeface="Arial"/>
            </a:endParaRPr>
          </a:p>
          <a:p>
            <a:pPr marL="75565" indent="-63500">
              <a:lnSpc>
                <a:spcPts val="1660"/>
              </a:lnSpc>
              <a:buSzPct val="92857"/>
              <a:buFont typeface="Arial"/>
              <a:buChar char="•"/>
              <a:tabLst>
                <a:tab pos="76200" algn="l"/>
              </a:tabLst>
            </a:pPr>
            <a:r>
              <a:rPr lang="en-US" sz="1600" dirty="0">
                <a:latin typeface="+mj-lt"/>
                <a:cs typeface="Consolas"/>
              </a:rPr>
              <a:t> C</a:t>
            </a:r>
            <a:r>
              <a:rPr sz="1600" dirty="0">
                <a:latin typeface="+mj-lt"/>
                <a:cs typeface="Consolas"/>
              </a:rPr>
              <a:t>lose</a:t>
            </a:r>
            <a:r>
              <a:rPr sz="1600" spc="10" dirty="0">
                <a:latin typeface="+mj-lt"/>
                <a:cs typeface="Consolas"/>
              </a:rPr>
              <a:t> </a:t>
            </a:r>
            <a:r>
              <a:rPr sz="1600" dirty="0">
                <a:latin typeface="+mj-lt"/>
                <a:cs typeface="Consolas"/>
              </a:rPr>
              <a:t>proximity</a:t>
            </a:r>
            <a:r>
              <a:rPr sz="1600" spc="5" dirty="0">
                <a:latin typeface="+mj-lt"/>
                <a:cs typeface="Consolas"/>
              </a:rPr>
              <a:t> to </a:t>
            </a:r>
            <a:r>
              <a:rPr sz="1600" dirty="0">
                <a:latin typeface="+mj-lt"/>
                <a:cs typeface="Consolas"/>
              </a:rPr>
              <a:t>railways</a:t>
            </a:r>
            <a:r>
              <a:rPr lang="en-US" sz="1600" dirty="0">
                <a:latin typeface="+mj-lt"/>
                <a:cs typeface="Consolas"/>
              </a:rPr>
              <a:t> -</a:t>
            </a:r>
            <a:r>
              <a:rPr sz="1600" spc="15" dirty="0">
                <a:latin typeface="+mj-lt"/>
                <a:cs typeface="Consolas"/>
              </a:rPr>
              <a:t> </a:t>
            </a:r>
            <a:r>
              <a:rPr sz="1600" dirty="0">
                <a:latin typeface="+mj-lt"/>
                <a:cs typeface="Consolas"/>
              </a:rPr>
              <a:t>No</a:t>
            </a:r>
          </a:p>
          <a:p>
            <a:pPr marL="75565" indent="-63500">
              <a:lnSpc>
                <a:spcPct val="100000"/>
              </a:lnSpc>
              <a:buSzPct val="92857"/>
              <a:buFont typeface="Arial"/>
              <a:buChar char="•"/>
              <a:tabLst>
                <a:tab pos="76200" algn="l"/>
              </a:tabLst>
            </a:pPr>
            <a:r>
              <a:rPr lang="en-US" sz="1600" dirty="0">
                <a:latin typeface="+mj-lt"/>
                <a:cs typeface="Consolas"/>
              </a:rPr>
              <a:t> Close </a:t>
            </a:r>
            <a:r>
              <a:rPr sz="1600" dirty="0">
                <a:latin typeface="+mj-lt"/>
                <a:cs typeface="Consolas"/>
              </a:rPr>
              <a:t>proximity</a:t>
            </a:r>
            <a:r>
              <a:rPr sz="1600" spc="5" dirty="0">
                <a:latin typeface="+mj-lt"/>
                <a:cs typeface="Consolas"/>
              </a:rPr>
              <a:t> to </a:t>
            </a:r>
            <a:r>
              <a:rPr sz="1600" dirty="0">
                <a:latin typeface="+mj-lt"/>
                <a:cs typeface="Consolas"/>
              </a:rPr>
              <a:t>highways</a:t>
            </a:r>
            <a:r>
              <a:rPr lang="en-US" sz="1600" dirty="0">
                <a:latin typeface="+mj-lt"/>
                <a:cs typeface="Consolas"/>
              </a:rPr>
              <a:t> - </a:t>
            </a:r>
            <a:r>
              <a:rPr sz="1600" dirty="0">
                <a:latin typeface="+mj-lt"/>
                <a:cs typeface="Consolas"/>
              </a:rPr>
              <a:t>No</a:t>
            </a:r>
          </a:p>
          <a:p>
            <a:pPr marL="75565" indent="-63500">
              <a:lnSpc>
                <a:spcPct val="100000"/>
              </a:lnSpc>
              <a:buSzPct val="92857"/>
              <a:buFont typeface="Arial"/>
              <a:buChar char="•"/>
              <a:tabLst>
                <a:tab pos="76200" algn="l"/>
              </a:tabLst>
            </a:pPr>
            <a:r>
              <a:rPr lang="en-US" sz="1600" dirty="0">
                <a:latin typeface="+mj-lt"/>
                <a:cs typeface="Consolas"/>
              </a:rPr>
              <a:t> C</a:t>
            </a:r>
            <a:r>
              <a:rPr sz="1600" dirty="0">
                <a:latin typeface="+mj-lt"/>
                <a:cs typeface="Consolas"/>
              </a:rPr>
              <a:t>lose</a:t>
            </a:r>
            <a:r>
              <a:rPr sz="1600" spc="10" dirty="0">
                <a:latin typeface="+mj-lt"/>
                <a:cs typeface="Consolas"/>
              </a:rPr>
              <a:t> </a:t>
            </a:r>
            <a:r>
              <a:rPr sz="1600" dirty="0">
                <a:latin typeface="+mj-lt"/>
                <a:cs typeface="Consolas"/>
              </a:rPr>
              <a:t>proximity</a:t>
            </a:r>
            <a:r>
              <a:rPr sz="1600" spc="5" dirty="0">
                <a:latin typeface="+mj-lt"/>
                <a:cs typeface="Consolas"/>
              </a:rPr>
              <a:t> to </a:t>
            </a:r>
            <a:r>
              <a:rPr sz="1600" dirty="0">
                <a:latin typeface="+mj-lt"/>
                <a:cs typeface="Consolas"/>
              </a:rPr>
              <a:t>coastline?</a:t>
            </a:r>
            <a:r>
              <a:rPr lang="en-US" sz="1600" dirty="0">
                <a:latin typeface="+mj-lt"/>
                <a:cs typeface="Consolas"/>
              </a:rPr>
              <a:t> -</a:t>
            </a:r>
            <a:r>
              <a:rPr sz="1600" spc="10" dirty="0">
                <a:latin typeface="+mj-lt"/>
                <a:cs typeface="Consolas"/>
              </a:rPr>
              <a:t> </a:t>
            </a:r>
            <a:r>
              <a:rPr sz="1600" spc="5" dirty="0">
                <a:latin typeface="+mj-lt"/>
                <a:cs typeface="Consolas"/>
              </a:rPr>
              <a:t>Yes</a:t>
            </a:r>
            <a:endParaRPr sz="1600" dirty="0">
              <a:latin typeface="+mj-lt"/>
              <a:cs typeface="Consolas"/>
            </a:endParaRPr>
          </a:p>
          <a:p>
            <a:pPr marL="75565" indent="-63500">
              <a:lnSpc>
                <a:spcPct val="100000"/>
              </a:lnSpc>
              <a:buSzPct val="92857"/>
              <a:buFont typeface="Arial"/>
              <a:buChar char="•"/>
              <a:tabLst>
                <a:tab pos="76200" algn="l"/>
              </a:tabLst>
            </a:pPr>
            <a:r>
              <a:rPr lang="en-US" sz="1600" spc="5" dirty="0">
                <a:latin typeface="+mj-lt"/>
                <a:cs typeface="Consolas"/>
              </a:rPr>
              <a:t> C</a:t>
            </a:r>
            <a:r>
              <a:rPr sz="1600" spc="5" dirty="0">
                <a:latin typeface="+mj-lt"/>
                <a:cs typeface="Consolas"/>
              </a:rPr>
              <a:t>ertain </a:t>
            </a:r>
            <a:r>
              <a:rPr sz="1600" dirty="0">
                <a:latin typeface="+mj-lt"/>
                <a:cs typeface="Consolas"/>
              </a:rPr>
              <a:t>distance</a:t>
            </a:r>
            <a:r>
              <a:rPr sz="1600" spc="20" dirty="0">
                <a:latin typeface="+mj-lt"/>
                <a:cs typeface="Consolas"/>
              </a:rPr>
              <a:t> </a:t>
            </a:r>
            <a:r>
              <a:rPr sz="1600" dirty="0">
                <a:latin typeface="+mj-lt"/>
                <a:cs typeface="Consolas"/>
              </a:rPr>
              <a:t>away</a:t>
            </a:r>
            <a:r>
              <a:rPr sz="1600" spc="10" dirty="0">
                <a:latin typeface="+mj-lt"/>
                <a:cs typeface="Consolas"/>
              </a:rPr>
              <a:t> </a:t>
            </a:r>
            <a:r>
              <a:rPr sz="1600" dirty="0">
                <a:latin typeface="+mj-lt"/>
                <a:cs typeface="Consolas"/>
              </a:rPr>
              <a:t>from</a:t>
            </a:r>
            <a:r>
              <a:rPr sz="1600" spc="10" dirty="0">
                <a:latin typeface="+mj-lt"/>
                <a:cs typeface="Consolas"/>
              </a:rPr>
              <a:t> </a:t>
            </a:r>
            <a:r>
              <a:rPr sz="1600" dirty="0">
                <a:latin typeface="+mj-lt"/>
                <a:cs typeface="Consolas"/>
              </a:rPr>
              <a:t>cities?</a:t>
            </a:r>
            <a:r>
              <a:rPr lang="en-US" sz="1600" dirty="0">
                <a:latin typeface="+mj-lt"/>
                <a:cs typeface="Consolas"/>
              </a:rPr>
              <a:t> -</a:t>
            </a:r>
            <a:r>
              <a:rPr sz="1600" spc="15" dirty="0">
                <a:latin typeface="+mj-lt"/>
                <a:cs typeface="Consolas"/>
              </a:rPr>
              <a:t> </a:t>
            </a:r>
            <a:r>
              <a:rPr sz="1600" dirty="0">
                <a:latin typeface="+mj-lt"/>
                <a:cs typeface="Consolas"/>
              </a:rPr>
              <a:t>Yes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p:nvPr/>
        </p:nvSpPr>
        <p:spPr>
          <a:xfrm>
            <a:off x="9525000" y="6265373"/>
            <a:ext cx="2601975"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GitHub</a:t>
            </a:r>
            <a:r>
              <a:rPr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Link</a:t>
            </a:r>
            <a:r>
              <a:rPr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to</a:t>
            </a:r>
            <a:r>
              <a:rPr sz="1800" spc="-2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lang="en-US"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Notebook</a:t>
            </a:r>
            <a:endParaRPr lang="en-US" sz="1800" spc="-10" dirty="0">
              <a:solidFill>
                <a:schemeClr val="bg1"/>
              </a:solidFill>
              <a:uFill>
                <a:solidFill>
                  <a:srgbClr val="4471C4"/>
                </a:solidFill>
              </a:uFill>
              <a:latin typeface="+mj-lt"/>
              <a:cs typeface="Calibri"/>
            </a:endParaRPr>
          </a:p>
        </p:txBody>
      </p:sp>
      <p:pic>
        <p:nvPicPr>
          <p:cNvPr id="11" name="Picture 10">
            <a:extLst>
              <a:ext uri="{FF2B5EF4-FFF2-40B4-BE49-F238E27FC236}">
                <a16:creationId xmlns:a16="http://schemas.microsoft.com/office/drawing/2014/main" id="{ABA5350A-A82B-44D8-8493-762AD72CEF56}"/>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4522"/>
            <a:ext cx="12192000" cy="1219200"/>
          </a:xfrm>
          <a:prstGeom prst="rect">
            <a:avLst/>
          </a:prstGeom>
        </p:spPr>
      </p:pic>
      <p:sp>
        <p:nvSpPr>
          <p:cNvPr id="4" name="object 4"/>
          <p:cNvSpPr txBox="1">
            <a:spLocks noGrp="1"/>
          </p:cNvSpPr>
          <p:nvPr>
            <p:ph type="title"/>
          </p:nvPr>
        </p:nvSpPr>
        <p:spPr>
          <a:xfrm>
            <a:off x="228600" y="276223"/>
            <a:ext cx="9872980" cy="627736"/>
          </a:xfrm>
          <a:prstGeom prst="rect">
            <a:avLst/>
          </a:prstGeom>
        </p:spPr>
        <p:txBody>
          <a:bodyPr vert="horz" wrap="square" lIns="0" tIns="12065" rIns="0" bIns="0" rtlCol="0">
            <a:spAutoFit/>
          </a:bodyPr>
          <a:lstStyle/>
          <a:p>
            <a:pPr marL="12700">
              <a:lnSpc>
                <a:spcPct val="100000"/>
              </a:lnSpc>
              <a:spcBef>
                <a:spcPts val="95"/>
              </a:spcBef>
            </a:pPr>
            <a:r>
              <a:rPr sz="4000" spc="-5" dirty="0">
                <a:latin typeface="+mj-lt"/>
              </a:rPr>
              <a:t>Buil</a:t>
            </a:r>
            <a:r>
              <a:rPr lang="en-US" sz="4000" spc="-5" dirty="0">
                <a:latin typeface="+mj-lt"/>
              </a:rPr>
              <a:t>d</a:t>
            </a:r>
            <a:r>
              <a:rPr sz="4000" spc="-5" dirty="0">
                <a:latin typeface="+mj-lt"/>
              </a:rPr>
              <a:t> </a:t>
            </a:r>
            <a:r>
              <a:rPr sz="4000" dirty="0">
                <a:latin typeface="+mj-lt"/>
              </a:rPr>
              <a:t>an </a:t>
            </a:r>
            <a:r>
              <a:rPr sz="4000" spc="-20" dirty="0">
                <a:latin typeface="+mj-lt"/>
              </a:rPr>
              <a:t>interactive</a:t>
            </a:r>
            <a:r>
              <a:rPr sz="4000" spc="5" dirty="0">
                <a:latin typeface="+mj-lt"/>
              </a:rPr>
              <a:t> </a:t>
            </a:r>
            <a:r>
              <a:rPr sz="4000" spc="-10" dirty="0">
                <a:latin typeface="+mj-lt"/>
              </a:rPr>
              <a:t>dashboard</a:t>
            </a:r>
            <a:r>
              <a:rPr sz="4000" spc="30" dirty="0">
                <a:latin typeface="+mj-lt"/>
              </a:rPr>
              <a:t> </a:t>
            </a:r>
            <a:r>
              <a:rPr sz="4000" spc="-5" dirty="0">
                <a:latin typeface="+mj-lt"/>
              </a:rPr>
              <a:t>with</a:t>
            </a:r>
            <a:r>
              <a:rPr sz="4000" spc="10" dirty="0">
                <a:latin typeface="+mj-lt"/>
              </a:rPr>
              <a:t> </a:t>
            </a:r>
            <a:r>
              <a:rPr lang="en-US" sz="4000" spc="-5" dirty="0">
                <a:latin typeface="+mj-lt"/>
              </a:rPr>
              <a:t>Plotly</a:t>
            </a:r>
            <a:r>
              <a:rPr sz="4000" spc="-5" dirty="0">
                <a:latin typeface="+mj-lt"/>
              </a:rPr>
              <a:t> </a:t>
            </a:r>
            <a:r>
              <a:rPr sz="4000" dirty="0">
                <a:latin typeface="+mj-lt"/>
              </a:rPr>
              <a:t>Dash</a:t>
            </a:r>
          </a:p>
        </p:txBody>
      </p:sp>
      <p:sp>
        <p:nvSpPr>
          <p:cNvPr id="10" name="object 2">
            <a:extLst>
              <a:ext uri="{FF2B5EF4-FFF2-40B4-BE49-F238E27FC236}">
                <a16:creationId xmlns:a16="http://schemas.microsoft.com/office/drawing/2014/main" id="{CAB6CD59-8B12-4C1E-87E6-6B20AA532CD4}"/>
              </a:ext>
            </a:extLst>
          </p:cNvPr>
          <p:cNvSpPr/>
          <p:nvPr/>
        </p:nvSpPr>
        <p:spPr>
          <a:xfrm>
            <a:off x="296814" y="1495423"/>
            <a:ext cx="11387138" cy="4280904"/>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5" name="object 5"/>
          <p:cNvSpPr txBox="1"/>
          <p:nvPr/>
        </p:nvSpPr>
        <p:spPr>
          <a:xfrm>
            <a:off x="406352" y="1556750"/>
            <a:ext cx="10974528" cy="4093428"/>
          </a:xfrm>
          <a:prstGeom prst="rect">
            <a:avLst/>
          </a:prstGeom>
        </p:spPr>
        <p:txBody>
          <a:bodyPr vert="horz" wrap="square" lIns="0" tIns="12700" rIns="0" bIns="0" rtlCol="0">
            <a:spAutoFit/>
          </a:bodyPr>
          <a:lstStyle/>
          <a:p>
            <a:pPr marL="12700" marR="5080">
              <a:lnSpc>
                <a:spcPct val="100000"/>
              </a:lnSpc>
              <a:spcBef>
                <a:spcPts val="100"/>
              </a:spcBef>
            </a:pPr>
            <a:r>
              <a:rPr lang="en-SG" sz="1600" dirty="0">
                <a:latin typeface="+mj-lt"/>
                <a:cs typeface="Calibri"/>
              </a:rPr>
              <a:t>Using </a:t>
            </a:r>
            <a:r>
              <a:rPr lang="en-SG" sz="1600" b="1" dirty="0">
                <a:latin typeface="+mj-lt"/>
                <a:cs typeface="Calibri"/>
              </a:rPr>
              <a:t>Plotly Dash </a:t>
            </a:r>
            <a:r>
              <a:rPr lang="en-SG" sz="1600" dirty="0">
                <a:latin typeface="+mj-lt"/>
                <a:cs typeface="Calibri"/>
              </a:rPr>
              <a:t>I was able to create an interactive dashboard with pie charts and scatter graphs to better analyse and explain the data. Below is a summary of the graphs created and how they can be used interactively to provide a closer look at the data we have been working with.</a:t>
            </a:r>
          </a:p>
          <a:p>
            <a:pPr marL="12700" marR="5080">
              <a:lnSpc>
                <a:spcPct val="100000"/>
              </a:lnSpc>
              <a:spcBef>
                <a:spcPts val="100"/>
              </a:spcBef>
            </a:pPr>
            <a:endParaRPr lang="en-SG" sz="1600" spc="-10" dirty="0">
              <a:latin typeface="+mj-lt"/>
              <a:cs typeface="Calibri"/>
            </a:endParaRPr>
          </a:p>
          <a:p>
            <a:pPr marL="12700" marR="5080">
              <a:lnSpc>
                <a:spcPct val="100000"/>
              </a:lnSpc>
              <a:spcBef>
                <a:spcPts val="100"/>
              </a:spcBef>
            </a:pPr>
            <a:r>
              <a:rPr lang="en-US" sz="1600" b="1" spc="-10" dirty="0">
                <a:latin typeface="+mj-lt"/>
              </a:rPr>
              <a:t>Pie chart </a:t>
            </a:r>
            <a:r>
              <a:rPr lang="en-US" sz="1600" spc="-10" dirty="0">
                <a:latin typeface="+mj-lt"/>
              </a:rPr>
              <a:t>s</a:t>
            </a:r>
            <a:r>
              <a:rPr lang="en-US" sz="1600" dirty="0">
                <a:latin typeface="+mj-lt"/>
              </a:rPr>
              <a:t>howing</a:t>
            </a:r>
            <a:r>
              <a:rPr lang="en-US" sz="1600" spc="-20" dirty="0">
                <a:latin typeface="+mj-lt"/>
              </a:rPr>
              <a:t> </a:t>
            </a:r>
            <a:r>
              <a:rPr lang="en-US" sz="1600" dirty="0">
                <a:latin typeface="+mj-lt"/>
              </a:rPr>
              <a:t>the</a:t>
            </a:r>
            <a:r>
              <a:rPr lang="en-US" sz="1600" spc="-40" dirty="0">
                <a:latin typeface="+mj-lt"/>
              </a:rPr>
              <a:t> </a:t>
            </a:r>
            <a:r>
              <a:rPr lang="en-US" sz="1600" spc="-10" dirty="0">
                <a:latin typeface="+mj-lt"/>
              </a:rPr>
              <a:t>comparison between the total successful launches for all sites as well as the success vs failure of launches for each individual site.</a:t>
            </a:r>
          </a:p>
          <a:p>
            <a:pPr marL="12700" marR="5080">
              <a:lnSpc>
                <a:spcPct val="100000"/>
              </a:lnSpc>
              <a:spcBef>
                <a:spcPts val="100"/>
              </a:spcBef>
            </a:pPr>
            <a:r>
              <a:rPr lang="en-US" sz="1600" spc="-10" dirty="0">
                <a:latin typeface="+mj-lt"/>
              </a:rPr>
              <a:t>From these charts I can determine the following:</a:t>
            </a:r>
          </a:p>
          <a:p>
            <a:pPr marL="298450" marR="5080" indent="-285750">
              <a:lnSpc>
                <a:spcPct val="100000"/>
              </a:lnSpc>
              <a:spcBef>
                <a:spcPts val="100"/>
              </a:spcBef>
              <a:buFontTx/>
              <a:buChar char="-"/>
            </a:pPr>
            <a:r>
              <a:rPr lang="en-US" sz="1600" spc="-10" dirty="0">
                <a:latin typeface="+mj-lt"/>
                <a:cs typeface="Calibri"/>
              </a:rPr>
              <a:t>Site KSC LC-39A has the highest number of successful launches</a:t>
            </a:r>
          </a:p>
          <a:p>
            <a:pPr marL="298450" marR="5080" indent="-285750">
              <a:lnSpc>
                <a:spcPct val="100000"/>
              </a:lnSpc>
              <a:spcBef>
                <a:spcPts val="100"/>
              </a:spcBef>
              <a:buFontTx/>
              <a:buChar char="-"/>
            </a:pPr>
            <a:r>
              <a:rPr lang="en-US" sz="1600" spc="-10" dirty="0">
                <a:latin typeface="+mj-lt"/>
                <a:cs typeface="Calibri"/>
              </a:rPr>
              <a:t>Site KSC LC-39A has the highest launch success rate at 76.9%, whereas site CCAFS LC-40 has the lowest launch success rate at 26.9%</a:t>
            </a:r>
          </a:p>
          <a:p>
            <a:pPr marL="298450" marR="5080" indent="-285750">
              <a:lnSpc>
                <a:spcPct val="100000"/>
              </a:lnSpc>
              <a:spcBef>
                <a:spcPts val="100"/>
              </a:spcBef>
              <a:buFontTx/>
              <a:buChar char="-"/>
            </a:pPr>
            <a:endParaRPr lang="en-US" sz="1600" spc="-10" dirty="0">
              <a:latin typeface="+mj-lt"/>
              <a:cs typeface="Calibri"/>
            </a:endParaRPr>
          </a:p>
          <a:p>
            <a:pPr marL="12700" marR="5080">
              <a:lnSpc>
                <a:spcPct val="100000"/>
              </a:lnSpc>
              <a:spcBef>
                <a:spcPts val="100"/>
              </a:spcBef>
            </a:pPr>
            <a:r>
              <a:rPr lang="en-US" sz="1600" b="1" spc="-15" dirty="0">
                <a:latin typeface="+mj-lt"/>
                <a:cs typeface="Calibri"/>
              </a:rPr>
              <a:t>Scatter</a:t>
            </a:r>
            <a:r>
              <a:rPr lang="en-US" sz="1600" b="1" dirty="0">
                <a:latin typeface="+mj-lt"/>
                <a:cs typeface="Calibri"/>
              </a:rPr>
              <a:t> </a:t>
            </a:r>
            <a:r>
              <a:rPr lang="en-US" sz="1600" b="1" spc="-15" dirty="0">
                <a:latin typeface="+mj-lt"/>
                <a:cs typeface="Calibri"/>
              </a:rPr>
              <a:t>graph</a:t>
            </a:r>
            <a:r>
              <a:rPr lang="en-US" sz="1600" b="1" spc="-5" dirty="0">
                <a:latin typeface="+mj-lt"/>
                <a:cs typeface="Calibri"/>
              </a:rPr>
              <a:t> </a:t>
            </a:r>
            <a:r>
              <a:rPr lang="en-US" sz="1600" dirty="0">
                <a:latin typeface="+mj-lt"/>
                <a:cs typeface="Calibri"/>
              </a:rPr>
              <a:t>showing</a:t>
            </a:r>
            <a:r>
              <a:rPr lang="en-US" sz="1600" spc="-15" dirty="0">
                <a:latin typeface="+mj-lt"/>
                <a:cs typeface="Calibri"/>
              </a:rPr>
              <a:t> </a:t>
            </a:r>
            <a:r>
              <a:rPr lang="en-US" sz="1600" dirty="0">
                <a:latin typeface="+mj-lt"/>
                <a:cs typeface="Calibri"/>
              </a:rPr>
              <a:t>the</a:t>
            </a:r>
            <a:r>
              <a:rPr lang="en-US" sz="1600" spc="5" dirty="0">
                <a:latin typeface="+mj-lt"/>
                <a:cs typeface="Calibri"/>
              </a:rPr>
              <a:t> </a:t>
            </a:r>
            <a:r>
              <a:rPr lang="en-US" sz="1600" spc="-5" dirty="0">
                <a:latin typeface="+mj-lt"/>
                <a:cs typeface="Calibri"/>
              </a:rPr>
              <a:t>relationship</a:t>
            </a:r>
            <a:r>
              <a:rPr lang="en-US" sz="1600" spc="-20" dirty="0">
                <a:latin typeface="+mj-lt"/>
                <a:cs typeface="Calibri"/>
              </a:rPr>
              <a:t> </a:t>
            </a:r>
            <a:r>
              <a:rPr lang="en-US" sz="1600" spc="-5" dirty="0">
                <a:latin typeface="+mj-lt"/>
                <a:cs typeface="Calibri"/>
              </a:rPr>
              <a:t>between the</a:t>
            </a:r>
            <a:r>
              <a:rPr lang="en-US" sz="1600" spc="-20" dirty="0">
                <a:latin typeface="+mj-lt"/>
                <a:cs typeface="Calibri"/>
              </a:rPr>
              <a:t> Launch O</a:t>
            </a:r>
            <a:r>
              <a:rPr lang="en-US" sz="1600" spc="-5" dirty="0">
                <a:latin typeface="+mj-lt"/>
                <a:cs typeface="Calibri"/>
              </a:rPr>
              <a:t>utcome</a:t>
            </a:r>
            <a:r>
              <a:rPr lang="en-US" sz="1600" spc="-20" dirty="0">
                <a:latin typeface="+mj-lt"/>
                <a:cs typeface="Calibri"/>
              </a:rPr>
              <a:t> (class 1 or 0) </a:t>
            </a:r>
            <a:r>
              <a:rPr lang="en-US" sz="1600" dirty="0">
                <a:latin typeface="+mj-lt"/>
                <a:cs typeface="Calibri"/>
              </a:rPr>
              <a:t>and</a:t>
            </a:r>
            <a:r>
              <a:rPr lang="en-US" sz="1600" spc="-5" dirty="0">
                <a:latin typeface="+mj-lt"/>
                <a:cs typeface="Calibri"/>
              </a:rPr>
              <a:t> </a:t>
            </a:r>
            <a:r>
              <a:rPr lang="en-US" sz="1600" spc="-15" dirty="0">
                <a:latin typeface="+mj-lt"/>
                <a:cs typeface="Calibri"/>
              </a:rPr>
              <a:t>Payload</a:t>
            </a:r>
            <a:r>
              <a:rPr lang="en-US" sz="1600" spc="-10" dirty="0">
                <a:latin typeface="+mj-lt"/>
                <a:cs typeface="Calibri"/>
              </a:rPr>
              <a:t> </a:t>
            </a:r>
            <a:r>
              <a:rPr lang="en-US" sz="1600" spc="-5" dirty="0">
                <a:latin typeface="+mj-lt"/>
                <a:cs typeface="Calibri"/>
              </a:rPr>
              <a:t>Mass</a:t>
            </a:r>
            <a:r>
              <a:rPr lang="en-US" sz="1600" spc="5" dirty="0">
                <a:latin typeface="+mj-lt"/>
                <a:cs typeface="Calibri"/>
              </a:rPr>
              <a:t> </a:t>
            </a:r>
            <a:r>
              <a:rPr lang="en-US" sz="1600" spc="-5" dirty="0">
                <a:latin typeface="+mj-lt"/>
                <a:cs typeface="Calibri"/>
              </a:rPr>
              <a:t>(Kg)</a:t>
            </a:r>
            <a:r>
              <a:rPr lang="en-US" sz="1600" spc="20" dirty="0">
                <a:latin typeface="+mj-lt"/>
                <a:cs typeface="Calibri"/>
              </a:rPr>
              <a:t> </a:t>
            </a:r>
            <a:r>
              <a:rPr lang="en-US" sz="1600" spc="-15" dirty="0">
                <a:latin typeface="+mj-lt"/>
                <a:cs typeface="Calibri"/>
              </a:rPr>
              <a:t>for</a:t>
            </a:r>
            <a:r>
              <a:rPr lang="en-US" sz="1600" spc="5" dirty="0">
                <a:latin typeface="+mj-lt"/>
                <a:cs typeface="Calibri"/>
              </a:rPr>
              <a:t> </a:t>
            </a:r>
            <a:r>
              <a:rPr lang="en-US" sz="1600" dirty="0">
                <a:latin typeface="+mj-lt"/>
                <a:cs typeface="Calibri"/>
              </a:rPr>
              <a:t>the</a:t>
            </a:r>
            <a:r>
              <a:rPr lang="en-US" sz="1600" spc="-5" dirty="0">
                <a:latin typeface="+mj-lt"/>
                <a:cs typeface="Calibri"/>
              </a:rPr>
              <a:t> </a:t>
            </a:r>
            <a:r>
              <a:rPr lang="en-US" sz="1600" spc="-10" dirty="0">
                <a:latin typeface="+mj-lt"/>
                <a:cs typeface="Calibri"/>
              </a:rPr>
              <a:t>different</a:t>
            </a:r>
            <a:r>
              <a:rPr lang="en-US" sz="1600" spc="5" dirty="0">
                <a:latin typeface="+mj-lt"/>
                <a:cs typeface="Calibri"/>
              </a:rPr>
              <a:t> </a:t>
            </a:r>
            <a:r>
              <a:rPr lang="en-US" sz="1600" spc="-10" dirty="0">
                <a:latin typeface="+mj-lt"/>
                <a:cs typeface="Calibri"/>
              </a:rPr>
              <a:t>Booster </a:t>
            </a:r>
            <a:r>
              <a:rPr lang="en-US" sz="1600" spc="-434" dirty="0">
                <a:latin typeface="+mj-lt"/>
                <a:cs typeface="Calibri"/>
              </a:rPr>
              <a:t> </a:t>
            </a:r>
            <a:r>
              <a:rPr lang="en-US" sz="1600" spc="-20" dirty="0">
                <a:latin typeface="+mj-lt"/>
                <a:cs typeface="Calibri"/>
              </a:rPr>
              <a:t>Versions.</a:t>
            </a:r>
          </a:p>
          <a:p>
            <a:pPr marL="12700" marR="5080">
              <a:spcBef>
                <a:spcPts val="100"/>
              </a:spcBef>
            </a:pPr>
            <a:r>
              <a:rPr lang="en-US" sz="1600" spc="-10" dirty="0">
                <a:latin typeface="+mj-lt"/>
              </a:rPr>
              <a:t>From this graph I can determine the following:</a:t>
            </a:r>
          </a:p>
          <a:p>
            <a:pPr marL="298450" marR="5080" indent="-285750">
              <a:lnSpc>
                <a:spcPct val="100000"/>
              </a:lnSpc>
              <a:spcBef>
                <a:spcPts val="100"/>
              </a:spcBef>
              <a:buFontTx/>
              <a:buChar char="-"/>
            </a:pPr>
            <a:r>
              <a:rPr lang="en-US" sz="1600" dirty="0">
                <a:latin typeface="+mj-lt"/>
                <a:cs typeface="Calibri"/>
              </a:rPr>
              <a:t>The majority of the launches were in the payload range between 2000kg and 4000kg</a:t>
            </a:r>
          </a:p>
          <a:p>
            <a:pPr marL="298450" marR="5080" indent="-285750">
              <a:lnSpc>
                <a:spcPct val="100000"/>
              </a:lnSpc>
              <a:spcBef>
                <a:spcPts val="100"/>
              </a:spcBef>
              <a:buFontTx/>
              <a:buChar char="-"/>
            </a:pPr>
            <a:r>
              <a:rPr lang="en-US" sz="1600" dirty="0">
                <a:latin typeface="+mj-lt"/>
                <a:cs typeface="Calibri"/>
              </a:rPr>
              <a:t>Booster Version F9 B5 has the highest launch success rate of 100%, however, only 1 launch for this version has been registered</a:t>
            </a:r>
          </a:p>
          <a:p>
            <a:pPr marL="298450" marR="5080" indent="-285750">
              <a:lnSpc>
                <a:spcPct val="100000"/>
              </a:lnSpc>
              <a:spcBef>
                <a:spcPts val="100"/>
              </a:spcBef>
              <a:buFontTx/>
              <a:buChar char="-"/>
            </a:pPr>
            <a:r>
              <a:rPr lang="en-US" sz="1600" dirty="0">
                <a:latin typeface="+mj-lt"/>
                <a:cs typeface="Calibri"/>
              </a:rPr>
              <a:t>Booster Version F9 FT has the most launches with a total of 21 launches at a success rate of 67%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9439275" y="6187177"/>
            <a:ext cx="2524125"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GitHub</a:t>
            </a:r>
            <a:r>
              <a:rPr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sz="1800" spc="-5"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Link</a:t>
            </a:r>
            <a:r>
              <a:rPr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to</a:t>
            </a:r>
            <a:r>
              <a:rPr sz="1800" spc="-2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 </a:t>
            </a:r>
            <a:r>
              <a:rPr lang="en-SG" sz="1800" spc="-10" dirty="0">
                <a:solidFill>
                  <a:schemeClr val="bg1"/>
                </a:solidFill>
                <a:uFill>
                  <a:solidFill>
                    <a:srgbClr val="4471C4"/>
                  </a:solidFill>
                </a:uFill>
                <a:latin typeface="+mj-lt"/>
                <a:cs typeface="Calibri"/>
                <a:hlinkClick r:id="rId2">
                  <a:extLst>
                    <a:ext uri="{A12FA001-AC4F-418D-AE19-62706E023703}">
                      <ahyp:hlinkClr xmlns:ahyp="http://schemas.microsoft.com/office/drawing/2018/hyperlinkcolor" val="tx"/>
                    </a:ext>
                  </a:extLst>
                </a:hlinkClick>
              </a:rPr>
              <a:t>Notebook</a:t>
            </a:r>
            <a:endParaRPr lang="en-SG" sz="1800" spc="-10" dirty="0">
              <a:solidFill>
                <a:schemeClr val="bg1"/>
              </a:solidFill>
              <a:uFill>
                <a:solidFill>
                  <a:srgbClr val="4471C4"/>
                </a:solidFill>
              </a:uFill>
              <a:latin typeface="+mj-lt"/>
              <a:cs typeface="Calibri"/>
            </a:endParaRPr>
          </a:p>
        </p:txBody>
      </p:sp>
      <p:pic>
        <p:nvPicPr>
          <p:cNvPr id="12" name="Picture 11">
            <a:extLst>
              <a:ext uri="{FF2B5EF4-FFF2-40B4-BE49-F238E27FC236}">
                <a16:creationId xmlns:a16="http://schemas.microsoft.com/office/drawing/2014/main" id="{CFFE744A-3E4F-439F-94D2-D53F190B1287}"/>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3049"/>
            <a:ext cx="12192000" cy="1219200"/>
          </a:xfrm>
          <a:prstGeom prst="rect">
            <a:avLst/>
          </a:prstGeom>
        </p:spPr>
      </p:pic>
      <p:sp>
        <p:nvSpPr>
          <p:cNvPr id="4" name="object 4"/>
          <p:cNvSpPr txBox="1">
            <a:spLocks noGrp="1"/>
          </p:cNvSpPr>
          <p:nvPr>
            <p:ph type="title"/>
          </p:nvPr>
        </p:nvSpPr>
        <p:spPr>
          <a:xfrm>
            <a:off x="228600" y="300526"/>
            <a:ext cx="6896100" cy="635000"/>
          </a:xfrm>
          <a:prstGeom prst="rect">
            <a:avLst/>
          </a:prstGeom>
        </p:spPr>
        <p:txBody>
          <a:bodyPr vert="horz" wrap="square" lIns="0" tIns="12065" rIns="0" bIns="0" rtlCol="0">
            <a:spAutoFit/>
          </a:bodyPr>
          <a:lstStyle/>
          <a:p>
            <a:pPr marL="12700">
              <a:lnSpc>
                <a:spcPct val="100000"/>
              </a:lnSpc>
              <a:spcBef>
                <a:spcPts val="95"/>
              </a:spcBef>
            </a:pPr>
            <a:r>
              <a:rPr sz="4000" spc="-15" dirty="0">
                <a:latin typeface="+mj-lt"/>
              </a:rPr>
              <a:t>Predictive </a:t>
            </a:r>
            <a:r>
              <a:rPr sz="4000" spc="-10" dirty="0">
                <a:latin typeface="+mj-lt"/>
              </a:rPr>
              <a:t>analysis</a:t>
            </a:r>
            <a:r>
              <a:rPr sz="4000" spc="-30" dirty="0">
                <a:latin typeface="+mj-lt"/>
              </a:rPr>
              <a:t> </a:t>
            </a:r>
            <a:r>
              <a:rPr sz="4000" spc="-10" dirty="0">
                <a:latin typeface="+mj-lt"/>
              </a:rPr>
              <a:t>(Classification)</a:t>
            </a:r>
            <a:endParaRPr sz="4000" dirty="0">
              <a:latin typeface="+mj-lt"/>
            </a:endParaRPr>
          </a:p>
        </p:txBody>
      </p:sp>
      <p:pic>
        <p:nvPicPr>
          <p:cNvPr id="1030" name="Picture 6" descr="Illustration by James Melaugh of words related to data analytics in a cloud shaped like a brain">
            <a:extLst>
              <a:ext uri="{FF2B5EF4-FFF2-40B4-BE49-F238E27FC236}">
                <a16:creationId xmlns:a16="http://schemas.microsoft.com/office/drawing/2014/main" id="{DC7D1361-47E6-4378-8B5D-EF4B0F4A39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31" t="3099" r="20925" b="993"/>
          <a:stretch/>
        </p:blipFill>
        <p:spPr bwMode="auto">
          <a:xfrm>
            <a:off x="8839200" y="2286000"/>
            <a:ext cx="3124200" cy="2794071"/>
          </a:xfrm>
          <a:prstGeom prst="rect">
            <a:avLst/>
          </a:prstGeom>
          <a:noFill/>
        </p:spPr>
      </p:pic>
      <p:sp>
        <p:nvSpPr>
          <p:cNvPr id="7" name="object 2">
            <a:extLst>
              <a:ext uri="{FF2B5EF4-FFF2-40B4-BE49-F238E27FC236}">
                <a16:creationId xmlns:a16="http://schemas.microsoft.com/office/drawing/2014/main" id="{338D801B-B55D-46F9-961B-EC61A0FCC023}"/>
              </a:ext>
            </a:extLst>
          </p:cNvPr>
          <p:cNvSpPr/>
          <p:nvPr/>
        </p:nvSpPr>
        <p:spPr>
          <a:xfrm>
            <a:off x="160020" y="1289901"/>
            <a:ext cx="8595360" cy="5382873"/>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6" name="object 6"/>
          <p:cNvSpPr txBox="1"/>
          <p:nvPr/>
        </p:nvSpPr>
        <p:spPr>
          <a:xfrm>
            <a:off x="341504" y="1289901"/>
            <a:ext cx="8330056" cy="5378395"/>
          </a:xfrm>
          <a:prstGeom prst="rect">
            <a:avLst/>
          </a:prstGeom>
        </p:spPr>
        <p:txBody>
          <a:bodyPr vert="horz" wrap="square" lIns="0" tIns="12700" rIns="0" bIns="0" rtlCol="0">
            <a:spAutoFit/>
          </a:bodyPr>
          <a:lstStyle/>
          <a:p>
            <a:pPr marL="12700">
              <a:lnSpc>
                <a:spcPct val="100000"/>
              </a:lnSpc>
              <a:spcBef>
                <a:spcPts val="100"/>
              </a:spcBef>
            </a:pPr>
            <a:r>
              <a:rPr sz="1800" spc="-5" dirty="0">
                <a:latin typeface="+mj-lt"/>
                <a:cs typeface="Arial"/>
              </a:rPr>
              <a:t>BUILDING</a:t>
            </a:r>
            <a:r>
              <a:rPr sz="1800" spc="-30" dirty="0">
                <a:latin typeface="+mj-lt"/>
                <a:cs typeface="Arial"/>
              </a:rPr>
              <a:t> </a:t>
            </a:r>
            <a:r>
              <a:rPr sz="1800" dirty="0">
                <a:latin typeface="+mj-lt"/>
                <a:cs typeface="Arial"/>
              </a:rPr>
              <a:t>MODEL</a:t>
            </a:r>
          </a:p>
          <a:p>
            <a:pPr marL="355600" indent="-342900">
              <a:lnSpc>
                <a:spcPct val="100000"/>
              </a:lnSpc>
              <a:spcBef>
                <a:spcPts val="5"/>
              </a:spcBef>
              <a:buFont typeface="Arial"/>
              <a:buChar char="•"/>
              <a:tabLst>
                <a:tab pos="354965" algn="l"/>
                <a:tab pos="355600" algn="l"/>
              </a:tabLst>
            </a:pPr>
            <a:r>
              <a:rPr sz="1400" dirty="0">
                <a:latin typeface="+mj-lt"/>
                <a:cs typeface="Arial"/>
              </a:rPr>
              <a:t>Load</a:t>
            </a:r>
            <a:r>
              <a:rPr sz="1400" spc="-30" dirty="0">
                <a:latin typeface="+mj-lt"/>
                <a:cs typeface="Arial"/>
              </a:rPr>
              <a:t> </a:t>
            </a:r>
            <a:r>
              <a:rPr sz="1400" dirty="0">
                <a:latin typeface="+mj-lt"/>
                <a:cs typeface="Arial"/>
              </a:rPr>
              <a:t>our</a:t>
            </a:r>
            <a:r>
              <a:rPr sz="1400" spc="-30" dirty="0">
                <a:latin typeface="+mj-lt"/>
                <a:cs typeface="Arial"/>
              </a:rPr>
              <a:t> </a:t>
            </a:r>
            <a:r>
              <a:rPr sz="1400" dirty="0">
                <a:latin typeface="+mj-lt"/>
                <a:cs typeface="Arial"/>
              </a:rPr>
              <a:t>dataset</a:t>
            </a:r>
            <a:r>
              <a:rPr sz="1400" spc="-55" dirty="0">
                <a:latin typeface="+mj-lt"/>
                <a:cs typeface="Arial"/>
              </a:rPr>
              <a:t> </a:t>
            </a:r>
            <a:r>
              <a:rPr sz="1400" dirty="0">
                <a:latin typeface="+mj-lt"/>
                <a:cs typeface="Arial"/>
              </a:rPr>
              <a:t>into</a:t>
            </a:r>
            <a:r>
              <a:rPr sz="1400" spc="-25" dirty="0">
                <a:latin typeface="+mj-lt"/>
                <a:cs typeface="Arial"/>
              </a:rPr>
              <a:t> </a:t>
            </a:r>
            <a:r>
              <a:rPr sz="1400" dirty="0">
                <a:latin typeface="+mj-lt"/>
                <a:cs typeface="Arial"/>
              </a:rPr>
              <a:t>NumPy</a:t>
            </a:r>
            <a:r>
              <a:rPr sz="1400" spc="-10" dirty="0">
                <a:latin typeface="+mj-lt"/>
                <a:cs typeface="Arial"/>
              </a:rPr>
              <a:t> </a:t>
            </a:r>
            <a:r>
              <a:rPr sz="1400" dirty="0">
                <a:latin typeface="+mj-lt"/>
                <a:cs typeface="Arial"/>
              </a:rPr>
              <a:t>and</a:t>
            </a:r>
            <a:r>
              <a:rPr sz="1400" spc="-30" dirty="0">
                <a:latin typeface="+mj-lt"/>
                <a:cs typeface="Arial"/>
              </a:rPr>
              <a:t> </a:t>
            </a:r>
            <a:r>
              <a:rPr sz="1400" dirty="0">
                <a:latin typeface="+mj-lt"/>
                <a:cs typeface="Arial"/>
              </a:rPr>
              <a:t>Pandas</a:t>
            </a:r>
          </a:p>
          <a:p>
            <a:pPr marL="355600" indent="-342900">
              <a:lnSpc>
                <a:spcPct val="100000"/>
              </a:lnSpc>
              <a:spcBef>
                <a:spcPts val="5"/>
              </a:spcBef>
              <a:buChar char="•"/>
              <a:tabLst>
                <a:tab pos="354965" algn="l"/>
                <a:tab pos="355600" algn="l"/>
              </a:tabLst>
            </a:pPr>
            <a:r>
              <a:rPr lang="en-US" sz="1400" spc="-10" dirty="0">
                <a:latin typeface="+mj-lt"/>
                <a:cs typeface="Arial"/>
              </a:rPr>
              <a:t>Data wrangling – transform and standardise the data </a:t>
            </a:r>
            <a:endParaRPr sz="1400" dirty="0">
              <a:latin typeface="+mj-lt"/>
              <a:cs typeface="Arial"/>
            </a:endParaRPr>
          </a:p>
          <a:p>
            <a:pPr marL="355600" indent="-342900">
              <a:lnSpc>
                <a:spcPct val="100000"/>
              </a:lnSpc>
              <a:buChar char="•"/>
              <a:tabLst>
                <a:tab pos="354965" algn="l"/>
                <a:tab pos="355600" algn="l"/>
              </a:tabLst>
            </a:pPr>
            <a:r>
              <a:rPr sz="1400" dirty="0">
                <a:latin typeface="+mj-lt"/>
                <a:cs typeface="Arial"/>
              </a:rPr>
              <a:t>Split</a:t>
            </a:r>
            <a:r>
              <a:rPr sz="1400" spc="-20" dirty="0">
                <a:latin typeface="+mj-lt"/>
                <a:cs typeface="Arial"/>
              </a:rPr>
              <a:t> </a:t>
            </a:r>
            <a:r>
              <a:rPr sz="1400" dirty="0">
                <a:latin typeface="+mj-lt"/>
                <a:cs typeface="Arial"/>
              </a:rPr>
              <a:t>our</a:t>
            </a:r>
            <a:r>
              <a:rPr sz="1400" spc="-25" dirty="0">
                <a:latin typeface="+mj-lt"/>
                <a:cs typeface="Arial"/>
              </a:rPr>
              <a:t> </a:t>
            </a:r>
            <a:r>
              <a:rPr sz="1400" dirty="0">
                <a:latin typeface="+mj-lt"/>
                <a:cs typeface="Arial"/>
              </a:rPr>
              <a:t>data</a:t>
            </a:r>
            <a:r>
              <a:rPr sz="1400" spc="-25" dirty="0">
                <a:latin typeface="+mj-lt"/>
                <a:cs typeface="Arial"/>
              </a:rPr>
              <a:t> </a:t>
            </a:r>
            <a:r>
              <a:rPr sz="1400" dirty="0">
                <a:latin typeface="+mj-lt"/>
                <a:cs typeface="Arial"/>
              </a:rPr>
              <a:t>into</a:t>
            </a:r>
            <a:r>
              <a:rPr sz="1400" spc="-30" dirty="0">
                <a:latin typeface="+mj-lt"/>
                <a:cs typeface="Arial"/>
              </a:rPr>
              <a:t> </a:t>
            </a:r>
            <a:r>
              <a:rPr sz="1400" dirty="0">
                <a:latin typeface="+mj-lt"/>
                <a:cs typeface="Arial"/>
              </a:rPr>
              <a:t>training</a:t>
            </a:r>
            <a:r>
              <a:rPr sz="1400" spc="-40" dirty="0">
                <a:latin typeface="+mj-lt"/>
                <a:cs typeface="Arial"/>
              </a:rPr>
              <a:t> </a:t>
            </a:r>
            <a:r>
              <a:rPr sz="1400" dirty="0">
                <a:latin typeface="+mj-lt"/>
                <a:cs typeface="Arial"/>
              </a:rPr>
              <a:t>and</a:t>
            </a:r>
            <a:r>
              <a:rPr sz="1400" spc="-25" dirty="0">
                <a:latin typeface="+mj-lt"/>
                <a:cs typeface="Arial"/>
              </a:rPr>
              <a:t> </a:t>
            </a:r>
            <a:r>
              <a:rPr sz="1400" dirty="0">
                <a:latin typeface="+mj-lt"/>
                <a:cs typeface="Arial"/>
              </a:rPr>
              <a:t>test</a:t>
            </a:r>
            <a:r>
              <a:rPr sz="1400" spc="-35" dirty="0">
                <a:latin typeface="+mj-lt"/>
                <a:cs typeface="Arial"/>
              </a:rPr>
              <a:t> </a:t>
            </a:r>
            <a:r>
              <a:rPr sz="1400" dirty="0">
                <a:latin typeface="+mj-lt"/>
                <a:cs typeface="Arial"/>
              </a:rPr>
              <a:t>data</a:t>
            </a:r>
            <a:r>
              <a:rPr sz="1400" spc="-30" dirty="0">
                <a:latin typeface="+mj-lt"/>
                <a:cs typeface="Arial"/>
              </a:rPr>
              <a:t> </a:t>
            </a:r>
            <a:r>
              <a:rPr sz="1400" dirty="0">
                <a:latin typeface="+mj-lt"/>
                <a:cs typeface="Arial"/>
              </a:rPr>
              <a:t>sets</a:t>
            </a:r>
          </a:p>
          <a:p>
            <a:pPr marL="355600" indent="-342900">
              <a:lnSpc>
                <a:spcPct val="100000"/>
              </a:lnSpc>
              <a:buChar char="•"/>
              <a:tabLst>
                <a:tab pos="354965" algn="l"/>
                <a:tab pos="355600" algn="l"/>
              </a:tabLst>
            </a:pPr>
            <a:r>
              <a:rPr sz="1400" dirty="0">
                <a:latin typeface="+mj-lt"/>
                <a:cs typeface="Arial"/>
              </a:rPr>
              <a:t>Check</a:t>
            </a:r>
            <a:r>
              <a:rPr sz="1400" spc="-40" dirty="0">
                <a:latin typeface="+mj-lt"/>
                <a:cs typeface="Arial"/>
              </a:rPr>
              <a:t> </a:t>
            </a:r>
            <a:r>
              <a:rPr sz="1400" dirty="0">
                <a:latin typeface="+mj-lt"/>
                <a:cs typeface="Arial"/>
              </a:rPr>
              <a:t>how</a:t>
            </a:r>
            <a:r>
              <a:rPr sz="1400" spc="-20" dirty="0">
                <a:latin typeface="+mj-lt"/>
                <a:cs typeface="Arial"/>
              </a:rPr>
              <a:t> </a:t>
            </a:r>
            <a:r>
              <a:rPr sz="1400" spc="-5" dirty="0">
                <a:latin typeface="+mj-lt"/>
                <a:cs typeface="Arial"/>
              </a:rPr>
              <a:t>many</a:t>
            </a:r>
            <a:r>
              <a:rPr sz="1400" spc="-25" dirty="0">
                <a:latin typeface="+mj-lt"/>
                <a:cs typeface="Arial"/>
              </a:rPr>
              <a:t> </a:t>
            </a:r>
            <a:r>
              <a:rPr sz="1400" dirty="0">
                <a:latin typeface="+mj-lt"/>
                <a:cs typeface="Arial"/>
              </a:rPr>
              <a:t>test</a:t>
            </a:r>
            <a:r>
              <a:rPr lang="en-US" sz="1400" dirty="0">
                <a:latin typeface="+mj-lt"/>
                <a:cs typeface="Arial"/>
              </a:rPr>
              <a:t> data</a:t>
            </a:r>
            <a:r>
              <a:rPr sz="1400" spc="-35" dirty="0">
                <a:latin typeface="+mj-lt"/>
                <a:cs typeface="Arial"/>
              </a:rPr>
              <a:t> </a:t>
            </a:r>
            <a:r>
              <a:rPr sz="1400" dirty="0">
                <a:latin typeface="+mj-lt"/>
                <a:cs typeface="Arial"/>
              </a:rPr>
              <a:t>samples</a:t>
            </a:r>
            <a:r>
              <a:rPr sz="1400" spc="-45" dirty="0">
                <a:latin typeface="+mj-lt"/>
                <a:cs typeface="Arial"/>
              </a:rPr>
              <a:t> </a:t>
            </a:r>
            <a:r>
              <a:rPr lang="en-US" sz="1400" spc="-45" dirty="0">
                <a:latin typeface="+mj-lt"/>
                <a:cs typeface="Arial"/>
              </a:rPr>
              <a:t>there are</a:t>
            </a:r>
            <a:endParaRPr sz="1400" dirty="0">
              <a:latin typeface="+mj-lt"/>
              <a:cs typeface="Arial"/>
            </a:endParaRPr>
          </a:p>
          <a:p>
            <a:pPr marL="355600" indent="-342900">
              <a:lnSpc>
                <a:spcPct val="100000"/>
              </a:lnSpc>
              <a:buChar char="•"/>
              <a:tabLst>
                <a:tab pos="354965" algn="l"/>
                <a:tab pos="355600" algn="l"/>
              </a:tabLst>
            </a:pPr>
            <a:r>
              <a:rPr lang="en-US" sz="1400" dirty="0">
                <a:latin typeface="+mj-lt"/>
                <a:cs typeface="Arial"/>
              </a:rPr>
              <a:t>Use 4 different machine learning algorithms: Logistic Regression, Decision Trees, k-nearest neighbors (KNN), and Support Vector Machines (SVM)</a:t>
            </a:r>
            <a:endParaRPr sz="1400" dirty="0">
              <a:latin typeface="+mj-lt"/>
              <a:cs typeface="Arial"/>
            </a:endParaRPr>
          </a:p>
          <a:p>
            <a:pPr marL="355600" indent="-342900">
              <a:lnSpc>
                <a:spcPct val="100000"/>
              </a:lnSpc>
              <a:buChar char="•"/>
              <a:tabLst>
                <a:tab pos="354965" algn="l"/>
                <a:tab pos="355600" algn="l"/>
              </a:tabLst>
            </a:pPr>
            <a:r>
              <a:rPr lang="en-US" sz="1400" dirty="0">
                <a:latin typeface="+mj-lt"/>
                <a:cs typeface="Arial"/>
              </a:rPr>
              <a:t>Use GridSearchCV to test the parameters of each classification algorithm to find the best parameters</a:t>
            </a:r>
            <a:endParaRPr sz="1400" dirty="0">
              <a:latin typeface="+mj-lt"/>
              <a:cs typeface="Arial"/>
            </a:endParaRPr>
          </a:p>
          <a:p>
            <a:pPr marL="355600" indent="-342900">
              <a:lnSpc>
                <a:spcPct val="100000"/>
              </a:lnSpc>
              <a:buChar char="•"/>
              <a:tabLst>
                <a:tab pos="354965" algn="l"/>
                <a:tab pos="355600" algn="l"/>
              </a:tabLst>
            </a:pPr>
            <a:r>
              <a:rPr sz="1400" spc="-5" dirty="0">
                <a:latin typeface="+mj-lt"/>
                <a:cs typeface="Arial"/>
              </a:rPr>
              <a:t>Fit</a:t>
            </a:r>
            <a:r>
              <a:rPr sz="1400" spc="-15" dirty="0">
                <a:latin typeface="+mj-lt"/>
                <a:cs typeface="Arial"/>
              </a:rPr>
              <a:t> </a:t>
            </a:r>
            <a:r>
              <a:rPr lang="en-US" sz="1400" dirty="0">
                <a:latin typeface="+mj-lt"/>
                <a:cs typeface="Arial"/>
              </a:rPr>
              <a:t>the</a:t>
            </a:r>
            <a:r>
              <a:rPr sz="1400" spc="-20" dirty="0">
                <a:latin typeface="+mj-lt"/>
                <a:cs typeface="Arial"/>
              </a:rPr>
              <a:t> </a:t>
            </a:r>
            <a:r>
              <a:rPr sz="1400" dirty="0">
                <a:latin typeface="+mj-lt"/>
                <a:cs typeface="Arial"/>
              </a:rPr>
              <a:t>datasets</a:t>
            </a:r>
            <a:r>
              <a:rPr sz="1400" spc="-50" dirty="0">
                <a:latin typeface="+mj-lt"/>
                <a:cs typeface="Arial"/>
              </a:rPr>
              <a:t> </a:t>
            </a:r>
            <a:r>
              <a:rPr sz="1400" dirty="0">
                <a:latin typeface="+mj-lt"/>
                <a:cs typeface="Arial"/>
              </a:rPr>
              <a:t>into</a:t>
            </a:r>
            <a:r>
              <a:rPr sz="1400" spc="-20" dirty="0">
                <a:latin typeface="+mj-lt"/>
                <a:cs typeface="Arial"/>
              </a:rPr>
              <a:t> </a:t>
            </a:r>
            <a:r>
              <a:rPr sz="1400" dirty="0">
                <a:latin typeface="+mj-lt"/>
                <a:cs typeface="Arial"/>
              </a:rPr>
              <a:t>the</a:t>
            </a:r>
            <a:r>
              <a:rPr sz="1400" spc="-10" dirty="0">
                <a:latin typeface="+mj-lt"/>
                <a:cs typeface="Arial"/>
              </a:rPr>
              <a:t> </a:t>
            </a:r>
            <a:r>
              <a:rPr sz="1400" spc="-5" dirty="0">
                <a:latin typeface="+mj-lt"/>
                <a:cs typeface="Arial"/>
              </a:rPr>
              <a:t>GridSearchCV</a:t>
            </a:r>
            <a:r>
              <a:rPr sz="1400" spc="-30" dirty="0">
                <a:latin typeface="+mj-lt"/>
                <a:cs typeface="Arial"/>
              </a:rPr>
              <a:t> </a:t>
            </a:r>
            <a:r>
              <a:rPr sz="1400" dirty="0">
                <a:latin typeface="+mj-lt"/>
                <a:cs typeface="Arial"/>
              </a:rPr>
              <a:t>objects</a:t>
            </a:r>
            <a:r>
              <a:rPr sz="1400" spc="-40" dirty="0">
                <a:latin typeface="+mj-lt"/>
                <a:cs typeface="Arial"/>
              </a:rPr>
              <a:t> </a:t>
            </a:r>
            <a:r>
              <a:rPr sz="1400" dirty="0">
                <a:latin typeface="+mj-lt"/>
                <a:cs typeface="Arial"/>
              </a:rPr>
              <a:t>and</a:t>
            </a:r>
            <a:r>
              <a:rPr sz="1400" spc="-20" dirty="0">
                <a:latin typeface="+mj-lt"/>
                <a:cs typeface="Arial"/>
              </a:rPr>
              <a:t> </a:t>
            </a:r>
            <a:r>
              <a:rPr sz="1400" dirty="0">
                <a:latin typeface="+mj-lt"/>
                <a:cs typeface="Arial"/>
              </a:rPr>
              <a:t>train</a:t>
            </a:r>
            <a:r>
              <a:rPr sz="1400" spc="-20" dirty="0">
                <a:latin typeface="+mj-lt"/>
                <a:cs typeface="Arial"/>
              </a:rPr>
              <a:t> </a:t>
            </a:r>
            <a:r>
              <a:rPr lang="en-US" sz="1400" dirty="0">
                <a:latin typeface="+mj-lt"/>
                <a:cs typeface="Arial"/>
              </a:rPr>
              <a:t>the</a:t>
            </a:r>
            <a:r>
              <a:rPr sz="1400" spc="-20" dirty="0">
                <a:latin typeface="+mj-lt"/>
                <a:cs typeface="Arial"/>
              </a:rPr>
              <a:t> </a:t>
            </a:r>
            <a:r>
              <a:rPr sz="1400" dirty="0">
                <a:latin typeface="+mj-lt"/>
                <a:cs typeface="Arial"/>
              </a:rPr>
              <a:t>dataset</a:t>
            </a:r>
            <a:endParaRPr lang="en-US" sz="1400" dirty="0">
              <a:latin typeface="+mj-lt"/>
              <a:cs typeface="Arial"/>
            </a:endParaRPr>
          </a:p>
          <a:p>
            <a:pPr marL="12700">
              <a:lnSpc>
                <a:spcPct val="100000"/>
              </a:lnSpc>
              <a:tabLst>
                <a:tab pos="354965" algn="l"/>
                <a:tab pos="355600" algn="l"/>
              </a:tabLst>
            </a:pPr>
            <a:endParaRPr sz="1850" dirty="0">
              <a:latin typeface="+mj-lt"/>
              <a:cs typeface="Arial"/>
            </a:endParaRPr>
          </a:p>
          <a:p>
            <a:pPr marL="12700">
              <a:lnSpc>
                <a:spcPct val="100000"/>
              </a:lnSpc>
            </a:pPr>
            <a:r>
              <a:rPr sz="1800" spc="-35" dirty="0">
                <a:latin typeface="+mj-lt"/>
                <a:cs typeface="Arial"/>
              </a:rPr>
              <a:t>EVALUATING</a:t>
            </a:r>
            <a:r>
              <a:rPr sz="1800" spc="5" dirty="0">
                <a:latin typeface="+mj-lt"/>
                <a:cs typeface="Arial"/>
              </a:rPr>
              <a:t> </a:t>
            </a:r>
            <a:r>
              <a:rPr sz="1800" dirty="0">
                <a:latin typeface="+mj-lt"/>
                <a:cs typeface="Arial"/>
              </a:rPr>
              <a:t>MODEL</a:t>
            </a:r>
          </a:p>
          <a:p>
            <a:pPr marL="355600" indent="-342900">
              <a:lnSpc>
                <a:spcPct val="100000"/>
              </a:lnSpc>
              <a:spcBef>
                <a:spcPts val="5"/>
              </a:spcBef>
              <a:buChar char="•"/>
              <a:tabLst>
                <a:tab pos="354965" algn="l"/>
                <a:tab pos="355600" algn="l"/>
              </a:tabLst>
            </a:pPr>
            <a:r>
              <a:rPr sz="1400" dirty="0">
                <a:latin typeface="+mj-lt"/>
                <a:cs typeface="Arial"/>
              </a:rPr>
              <a:t>Check</a:t>
            </a:r>
            <a:r>
              <a:rPr sz="1400" spc="-45" dirty="0">
                <a:latin typeface="+mj-lt"/>
                <a:cs typeface="Arial"/>
              </a:rPr>
              <a:t> </a:t>
            </a:r>
            <a:r>
              <a:rPr sz="1400" dirty="0">
                <a:latin typeface="+mj-lt"/>
                <a:cs typeface="Arial"/>
              </a:rPr>
              <a:t>accuracy</a:t>
            </a:r>
            <a:r>
              <a:rPr sz="1400" spc="-65" dirty="0">
                <a:latin typeface="+mj-lt"/>
                <a:cs typeface="Arial"/>
              </a:rPr>
              <a:t> </a:t>
            </a:r>
            <a:r>
              <a:rPr sz="1400" dirty="0">
                <a:latin typeface="+mj-lt"/>
                <a:cs typeface="Arial"/>
              </a:rPr>
              <a:t>for</a:t>
            </a:r>
            <a:r>
              <a:rPr sz="1400" spc="-30" dirty="0">
                <a:latin typeface="+mj-lt"/>
                <a:cs typeface="Arial"/>
              </a:rPr>
              <a:t> </a:t>
            </a:r>
            <a:r>
              <a:rPr sz="1400" dirty="0">
                <a:latin typeface="+mj-lt"/>
                <a:cs typeface="Arial"/>
              </a:rPr>
              <a:t>each</a:t>
            </a:r>
            <a:r>
              <a:rPr sz="1400" spc="-35" dirty="0">
                <a:latin typeface="+mj-lt"/>
                <a:cs typeface="Arial"/>
              </a:rPr>
              <a:t> </a:t>
            </a:r>
            <a:r>
              <a:rPr sz="1400" dirty="0">
                <a:latin typeface="+mj-lt"/>
                <a:cs typeface="Arial"/>
              </a:rPr>
              <a:t>model</a:t>
            </a:r>
          </a:p>
          <a:p>
            <a:pPr marL="355600" indent="-342900">
              <a:lnSpc>
                <a:spcPct val="100000"/>
              </a:lnSpc>
              <a:buChar char="•"/>
              <a:tabLst>
                <a:tab pos="354965" algn="l"/>
                <a:tab pos="355600" algn="l"/>
              </a:tabLst>
            </a:pPr>
            <a:r>
              <a:rPr sz="1400" dirty="0">
                <a:latin typeface="+mj-lt"/>
                <a:cs typeface="Arial"/>
              </a:rPr>
              <a:t>Get</a:t>
            </a:r>
            <a:r>
              <a:rPr sz="1400" spc="-15" dirty="0">
                <a:latin typeface="+mj-lt"/>
                <a:cs typeface="Arial"/>
              </a:rPr>
              <a:t> </a:t>
            </a:r>
            <a:r>
              <a:rPr sz="1400" dirty="0">
                <a:latin typeface="+mj-lt"/>
                <a:cs typeface="Arial"/>
              </a:rPr>
              <a:t>tuned</a:t>
            </a:r>
            <a:r>
              <a:rPr sz="1400" spc="-35" dirty="0">
                <a:latin typeface="+mj-lt"/>
                <a:cs typeface="Arial"/>
              </a:rPr>
              <a:t> </a:t>
            </a:r>
            <a:r>
              <a:rPr sz="1400" spc="-5" dirty="0">
                <a:latin typeface="+mj-lt"/>
                <a:cs typeface="Arial"/>
              </a:rPr>
              <a:t>hyperparameters</a:t>
            </a:r>
            <a:r>
              <a:rPr sz="1400" spc="-50" dirty="0">
                <a:latin typeface="+mj-lt"/>
                <a:cs typeface="Arial"/>
              </a:rPr>
              <a:t> </a:t>
            </a:r>
            <a:r>
              <a:rPr sz="1400" dirty="0">
                <a:latin typeface="+mj-lt"/>
                <a:cs typeface="Arial"/>
              </a:rPr>
              <a:t>for</a:t>
            </a:r>
            <a:r>
              <a:rPr sz="1400" spc="-15" dirty="0">
                <a:latin typeface="+mj-lt"/>
                <a:cs typeface="Arial"/>
              </a:rPr>
              <a:t> </a:t>
            </a:r>
            <a:r>
              <a:rPr sz="1400" dirty="0">
                <a:latin typeface="+mj-lt"/>
                <a:cs typeface="Arial"/>
              </a:rPr>
              <a:t>each</a:t>
            </a:r>
            <a:r>
              <a:rPr sz="1400" spc="-30" dirty="0">
                <a:latin typeface="+mj-lt"/>
                <a:cs typeface="Arial"/>
              </a:rPr>
              <a:t> </a:t>
            </a:r>
            <a:r>
              <a:rPr sz="1400" spc="-5" dirty="0">
                <a:latin typeface="+mj-lt"/>
                <a:cs typeface="Arial"/>
              </a:rPr>
              <a:t>type</a:t>
            </a:r>
            <a:r>
              <a:rPr sz="1400" spc="-10" dirty="0">
                <a:latin typeface="+mj-lt"/>
                <a:cs typeface="Arial"/>
              </a:rPr>
              <a:t> </a:t>
            </a:r>
            <a:r>
              <a:rPr sz="1400" dirty="0">
                <a:latin typeface="+mj-lt"/>
                <a:cs typeface="Arial"/>
              </a:rPr>
              <a:t>of</a:t>
            </a:r>
            <a:r>
              <a:rPr sz="1400" spc="-15" dirty="0">
                <a:latin typeface="+mj-lt"/>
                <a:cs typeface="Arial"/>
              </a:rPr>
              <a:t> </a:t>
            </a:r>
            <a:r>
              <a:rPr sz="1400" dirty="0">
                <a:latin typeface="+mj-lt"/>
                <a:cs typeface="Arial"/>
              </a:rPr>
              <a:t>algorithm</a:t>
            </a:r>
          </a:p>
          <a:p>
            <a:pPr marL="355600" indent="-342900">
              <a:lnSpc>
                <a:spcPct val="100000"/>
              </a:lnSpc>
              <a:buChar char="•"/>
              <a:tabLst>
                <a:tab pos="354965" algn="l"/>
                <a:tab pos="355600" algn="l"/>
              </a:tabLst>
            </a:pPr>
            <a:r>
              <a:rPr sz="1400" dirty="0">
                <a:latin typeface="+mj-lt"/>
                <a:cs typeface="Arial"/>
              </a:rPr>
              <a:t>Plot</a:t>
            </a:r>
            <a:r>
              <a:rPr sz="1400" spc="-40" dirty="0">
                <a:latin typeface="+mj-lt"/>
                <a:cs typeface="Arial"/>
              </a:rPr>
              <a:t> </a:t>
            </a:r>
            <a:r>
              <a:rPr sz="1400" dirty="0">
                <a:latin typeface="+mj-lt"/>
                <a:cs typeface="Arial"/>
              </a:rPr>
              <a:t>Confusion</a:t>
            </a:r>
            <a:r>
              <a:rPr sz="1400" spc="-50" dirty="0">
                <a:latin typeface="+mj-lt"/>
                <a:cs typeface="Arial"/>
              </a:rPr>
              <a:t> </a:t>
            </a:r>
            <a:r>
              <a:rPr sz="1400" dirty="0">
                <a:latin typeface="+mj-lt"/>
                <a:cs typeface="Arial"/>
              </a:rPr>
              <a:t>Matrix</a:t>
            </a:r>
          </a:p>
          <a:p>
            <a:pPr>
              <a:lnSpc>
                <a:spcPct val="100000"/>
              </a:lnSpc>
              <a:spcBef>
                <a:spcPts val="25"/>
              </a:spcBef>
              <a:buFont typeface="Arial"/>
              <a:buChar char="•"/>
            </a:pPr>
            <a:endParaRPr sz="1850" dirty="0">
              <a:latin typeface="+mj-lt"/>
              <a:cs typeface="Arial"/>
            </a:endParaRPr>
          </a:p>
          <a:p>
            <a:pPr marL="12700">
              <a:lnSpc>
                <a:spcPct val="100000"/>
              </a:lnSpc>
              <a:spcBef>
                <a:spcPts val="5"/>
              </a:spcBef>
            </a:pPr>
            <a:r>
              <a:rPr sz="1800" dirty="0">
                <a:latin typeface="+mj-lt"/>
                <a:cs typeface="Arial"/>
              </a:rPr>
              <a:t>IMPROVING</a:t>
            </a:r>
            <a:r>
              <a:rPr sz="1800" spc="-105" dirty="0">
                <a:latin typeface="+mj-lt"/>
                <a:cs typeface="Arial"/>
              </a:rPr>
              <a:t> </a:t>
            </a:r>
            <a:r>
              <a:rPr sz="1800" dirty="0">
                <a:latin typeface="+mj-lt"/>
                <a:cs typeface="Arial"/>
              </a:rPr>
              <a:t>MODEL</a:t>
            </a:r>
          </a:p>
          <a:p>
            <a:pPr marL="299085" indent="-287020">
              <a:lnSpc>
                <a:spcPct val="100000"/>
              </a:lnSpc>
              <a:buChar char="•"/>
              <a:tabLst>
                <a:tab pos="299085" algn="l"/>
                <a:tab pos="299720" algn="l"/>
              </a:tabLst>
            </a:pPr>
            <a:r>
              <a:rPr sz="1400" spc="-10" dirty="0">
                <a:latin typeface="+mj-lt"/>
                <a:cs typeface="Arial"/>
              </a:rPr>
              <a:t>F</a:t>
            </a:r>
            <a:r>
              <a:rPr sz="1400" dirty="0">
                <a:latin typeface="+mj-lt"/>
                <a:cs typeface="Arial"/>
              </a:rPr>
              <a:t>eature</a:t>
            </a:r>
            <a:r>
              <a:rPr sz="1400" spc="-45" dirty="0">
                <a:latin typeface="+mj-lt"/>
                <a:cs typeface="Arial"/>
              </a:rPr>
              <a:t> </a:t>
            </a:r>
            <a:r>
              <a:rPr lang="en-US" sz="1400" spc="-45" dirty="0">
                <a:latin typeface="+mj-lt"/>
                <a:cs typeface="Arial"/>
              </a:rPr>
              <a:t>e</a:t>
            </a:r>
            <a:r>
              <a:rPr sz="1400" dirty="0">
                <a:latin typeface="+mj-lt"/>
                <a:cs typeface="Arial"/>
              </a:rPr>
              <a:t>ngineering</a:t>
            </a:r>
          </a:p>
          <a:p>
            <a:pPr marL="299085" indent="-287020">
              <a:lnSpc>
                <a:spcPct val="100000"/>
              </a:lnSpc>
              <a:buChar char="•"/>
              <a:tabLst>
                <a:tab pos="299085" algn="l"/>
                <a:tab pos="299720" algn="l"/>
              </a:tabLst>
            </a:pPr>
            <a:r>
              <a:rPr sz="1400" dirty="0">
                <a:latin typeface="+mj-lt"/>
                <a:cs typeface="Arial"/>
              </a:rPr>
              <a:t>Algorithm</a:t>
            </a:r>
            <a:r>
              <a:rPr sz="1400" spc="-90" dirty="0">
                <a:latin typeface="+mj-lt"/>
                <a:cs typeface="Arial"/>
              </a:rPr>
              <a:t> </a:t>
            </a:r>
            <a:r>
              <a:rPr lang="en-US" sz="1400" spc="-10" dirty="0">
                <a:latin typeface="+mj-lt"/>
                <a:cs typeface="Arial"/>
              </a:rPr>
              <a:t>t</a:t>
            </a:r>
            <a:r>
              <a:rPr sz="1400" spc="-10" dirty="0">
                <a:latin typeface="+mj-lt"/>
                <a:cs typeface="Arial"/>
              </a:rPr>
              <a:t>uning</a:t>
            </a:r>
            <a:endParaRPr lang="en-US" sz="1400" spc="-10" dirty="0">
              <a:latin typeface="+mj-lt"/>
              <a:cs typeface="Arial"/>
            </a:endParaRPr>
          </a:p>
          <a:p>
            <a:pPr marL="12065">
              <a:lnSpc>
                <a:spcPct val="100000"/>
              </a:lnSpc>
              <a:tabLst>
                <a:tab pos="299085" algn="l"/>
                <a:tab pos="299720" algn="l"/>
              </a:tabLst>
            </a:pPr>
            <a:endParaRPr lang="en-SG" sz="1400" spc="-10" dirty="0">
              <a:latin typeface="+mj-lt"/>
              <a:cs typeface="Arial"/>
            </a:endParaRPr>
          </a:p>
          <a:p>
            <a:pPr marL="12065">
              <a:tabLst>
                <a:tab pos="299085" algn="l"/>
                <a:tab pos="299720" algn="l"/>
              </a:tabLst>
            </a:pPr>
            <a:r>
              <a:rPr lang="en-US" spc="-5" dirty="0">
                <a:latin typeface="+mj-lt"/>
                <a:cs typeface="Arial"/>
              </a:rPr>
              <a:t>FINDING</a:t>
            </a:r>
            <a:r>
              <a:rPr lang="en-US" spc="-10" dirty="0">
                <a:latin typeface="+mj-lt"/>
                <a:cs typeface="Arial"/>
              </a:rPr>
              <a:t> </a:t>
            </a:r>
            <a:r>
              <a:rPr lang="en-US" dirty="0">
                <a:latin typeface="+mj-lt"/>
                <a:cs typeface="Arial"/>
              </a:rPr>
              <a:t>THE</a:t>
            </a:r>
            <a:r>
              <a:rPr lang="en-US" spc="-10" dirty="0">
                <a:latin typeface="+mj-lt"/>
                <a:cs typeface="Arial"/>
              </a:rPr>
              <a:t> </a:t>
            </a:r>
            <a:r>
              <a:rPr lang="en-US" spc="-5" dirty="0">
                <a:latin typeface="+mj-lt"/>
                <a:cs typeface="Arial"/>
              </a:rPr>
              <a:t>BEST</a:t>
            </a:r>
            <a:r>
              <a:rPr lang="en-US" spc="-10" dirty="0">
                <a:latin typeface="+mj-lt"/>
                <a:cs typeface="Arial"/>
              </a:rPr>
              <a:t> </a:t>
            </a:r>
            <a:r>
              <a:rPr lang="en-US" dirty="0">
                <a:latin typeface="+mj-lt"/>
                <a:cs typeface="Arial"/>
              </a:rPr>
              <a:t>PERFORMING</a:t>
            </a:r>
            <a:r>
              <a:rPr lang="en-US" spc="-10" dirty="0">
                <a:latin typeface="+mj-lt"/>
                <a:cs typeface="Arial"/>
              </a:rPr>
              <a:t> </a:t>
            </a:r>
            <a:r>
              <a:rPr lang="en-US" spc="-15" dirty="0">
                <a:latin typeface="+mj-lt"/>
                <a:cs typeface="Arial"/>
              </a:rPr>
              <a:t>CLASSIFICATION</a:t>
            </a:r>
            <a:r>
              <a:rPr lang="en-US" spc="40" dirty="0">
                <a:latin typeface="+mj-lt"/>
                <a:cs typeface="Arial"/>
              </a:rPr>
              <a:t> </a:t>
            </a:r>
            <a:r>
              <a:rPr lang="en-US" dirty="0">
                <a:latin typeface="+mj-lt"/>
                <a:cs typeface="Arial"/>
              </a:rPr>
              <a:t>MODEL</a:t>
            </a:r>
          </a:p>
          <a:p>
            <a:pPr marL="299085" indent="-287020">
              <a:lnSpc>
                <a:spcPct val="100000"/>
              </a:lnSpc>
              <a:spcBef>
                <a:spcPts val="100"/>
              </a:spcBef>
              <a:buChar char="•"/>
              <a:tabLst>
                <a:tab pos="299085" algn="l"/>
                <a:tab pos="299720" algn="l"/>
              </a:tabLst>
            </a:pPr>
            <a:r>
              <a:rPr lang="en-US" sz="1400" spc="-5" dirty="0">
                <a:latin typeface="+mj-lt"/>
                <a:cs typeface="Arial"/>
              </a:rPr>
              <a:t>The</a:t>
            </a:r>
            <a:r>
              <a:rPr lang="en-US" sz="1400" spc="-20" dirty="0">
                <a:latin typeface="+mj-lt"/>
                <a:cs typeface="Arial"/>
              </a:rPr>
              <a:t> </a:t>
            </a:r>
            <a:r>
              <a:rPr lang="en-US" sz="1400" dirty="0">
                <a:latin typeface="+mj-lt"/>
                <a:cs typeface="Arial"/>
              </a:rPr>
              <a:t>model</a:t>
            </a:r>
            <a:r>
              <a:rPr lang="en-US" sz="1400" spc="-20" dirty="0">
                <a:latin typeface="+mj-lt"/>
                <a:cs typeface="Arial"/>
              </a:rPr>
              <a:t> </a:t>
            </a:r>
            <a:r>
              <a:rPr lang="en-US" sz="1400" spc="-5" dirty="0">
                <a:latin typeface="+mj-lt"/>
                <a:cs typeface="Arial"/>
              </a:rPr>
              <a:t>with</a:t>
            </a:r>
            <a:r>
              <a:rPr lang="en-US" sz="1400" spc="5" dirty="0">
                <a:latin typeface="+mj-lt"/>
                <a:cs typeface="Arial"/>
              </a:rPr>
              <a:t> </a:t>
            </a:r>
            <a:r>
              <a:rPr lang="en-US" sz="1400" dirty="0">
                <a:latin typeface="+mj-lt"/>
                <a:cs typeface="Arial"/>
              </a:rPr>
              <a:t>the</a:t>
            </a:r>
            <a:r>
              <a:rPr lang="en-US" sz="1400" spc="-20" dirty="0">
                <a:latin typeface="+mj-lt"/>
                <a:cs typeface="Arial"/>
              </a:rPr>
              <a:t> </a:t>
            </a:r>
            <a:r>
              <a:rPr lang="en-US" sz="1400" dirty="0">
                <a:latin typeface="+mj-lt"/>
                <a:cs typeface="Arial"/>
              </a:rPr>
              <a:t>highest</a:t>
            </a:r>
            <a:r>
              <a:rPr lang="en-US" sz="1400" spc="-30" dirty="0">
                <a:latin typeface="+mj-lt"/>
                <a:cs typeface="Arial"/>
              </a:rPr>
              <a:t> </a:t>
            </a:r>
            <a:r>
              <a:rPr lang="en-US" sz="1400" dirty="0">
                <a:latin typeface="+mj-lt"/>
                <a:cs typeface="Arial"/>
              </a:rPr>
              <a:t>accuracy</a:t>
            </a:r>
            <a:r>
              <a:rPr lang="en-US" sz="1400" spc="-40" dirty="0">
                <a:latin typeface="+mj-lt"/>
                <a:cs typeface="Arial"/>
              </a:rPr>
              <a:t> </a:t>
            </a:r>
            <a:r>
              <a:rPr lang="en-US" sz="1400" dirty="0">
                <a:latin typeface="+mj-lt"/>
                <a:cs typeface="Arial"/>
              </a:rPr>
              <a:t>score</a:t>
            </a:r>
            <a:r>
              <a:rPr lang="en-US" sz="1400" spc="-40" dirty="0">
                <a:latin typeface="+mj-lt"/>
                <a:cs typeface="Arial"/>
              </a:rPr>
              <a:t> </a:t>
            </a:r>
            <a:r>
              <a:rPr lang="en-US" sz="1400" spc="-5" dirty="0">
                <a:latin typeface="+mj-lt"/>
                <a:cs typeface="Arial"/>
              </a:rPr>
              <a:t>wins</a:t>
            </a:r>
            <a:r>
              <a:rPr lang="en-US" sz="1400" spc="5" dirty="0">
                <a:latin typeface="+mj-lt"/>
                <a:cs typeface="Arial"/>
              </a:rPr>
              <a:t> </a:t>
            </a:r>
            <a:r>
              <a:rPr lang="en-US" sz="1400" dirty="0">
                <a:latin typeface="+mj-lt"/>
                <a:cs typeface="Arial"/>
              </a:rPr>
              <a:t>the</a:t>
            </a:r>
            <a:r>
              <a:rPr lang="en-US" sz="1400" spc="-20" dirty="0">
                <a:latin typeface="+mj-lt"/>
                <a:cs typeface="Arial"/>
              </a:rPr>
              <a:t> </a:t>
            </a:r>
            <a:r>
              <a:rPr lang="en-US" sz="1400" dirty="0">
                <a:latin typeface="+mj-lt"/>
                <a:cs typeface="Arial"/>
              </a:rPr>
              <a:t>best</a:t>
            </a:r>
            <a:r>
              <a:rPr lang="en-US" sz="1400" spc="-30" dirty="0">
                <a:latin typeface="+mj-lt"/>
                <a:cs typeface="Arial"/>
              </a:rPr>
              <a:t> </a:t>
            </a:r>
            <a:r>
              <a:rPr lang="en-US" sz="1400" spc="-5" dirty="0">
                <a:latin typeface="+mj-lt"/>
                <a:cs typeface="Arial"/>
              </a:rPr>
              <a:t>performing</a:t>
            </a:r>
            <a:r>
              <a:rPr lang="en-US" sz="1400" spc="-45" dirty="0">
                <a:latin typeface="+mj-lt"/>
                <a:cs typeface="Arial"/>
              </a:rPr>
              <a:t> </a:t>
            </a:r>
            <a:r>
              <a:rPr lang="en-US" sz="1400" dirty="0">
                <a:latin typeface="+mj-lt"/>
                <a:cs typeface="Arial"/>
              </a:rPr>
              <a:t>model</a:t>
            </a:r>
          </a:p>
          <a:p>
            <a:pPr marL="299085" indent="-287020">
              <a:lnSpc>
                <a:spcPct val="100000"/>
              </a:lnSpc>
              <a:spcBef>
                <a:spcPts val="100"/>
              </a:spcBef>
              <a:buChar char="•"/>
              <a:tabLst>
                <a:tab pos="299085" algn="l"/>
                <a:tab pos="299720" algn="l"/>
              </a:tabLst>
            </a:pPr>
            <a:r>
              <a:rPr lang="en-US" sz="1400" dirty="0">
                <a:latin typeface="+mj-lt"/>
                <a:cs typeface="Arial"/>
              </a:rPr>
              <a:t>The accuracy (score) of the best algorithm is shared at the end of the notebook along with a dictionary of the best parameters for that algorithm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04800" y="1905000"/>
            <a:ext cx="6711950" cy="2270760"/>
          </a:xfrm>
          <a:prstGeom prst="rect">
            <a:avLst/>
          </a:prstGeom>
        </p:spPr>
        <p:txBody>
          <a:bodyPr vert="horz" wrap="square" lIns="0" tIns="12700" rIns="0" bIns="0" rtlCol="0">
            <a:spAutoFit/>
          </a:bodyPr>
          <a:lstStyle/>
          <a:p>
            <a:pPr marL="241300" indent="-229235">
              <a:lnSpc>
                <a:spcPct val="100000"/>
              </a:lnSpc>
              <a:spcBef>
                <a:spcPts val="100"/>
              </a:spcBef>
              <a:buFont typeface="Arial"/>
              <a:buChar char="•"/>
              <a:tabLst>
                <a:tab pos="241935" algn="l"/>
              </a:tabLst>
            </a:pPr>
            <a:r>
              <a:rPr sz="3000" b="0" spc="15" dirty="0">
                <a:solidFill>
                  <a:schemeClr val="bg1"/>
                </a:solidFill>
                <a:latin typeface="+mj-lt"/>
                <a:cs typeface="Segoe UI Light"/>
              </a:rPr>
              <a:t>Exploratory</a:t>
            </a:r>
            <a:r>
              <a:rPr sz="3000" b="0" spc="-25" dirty="0">
                <a:solidFill>
                  <a:schemeClr val="bg1"/>
                </a:solidFill>
                <a:latin typeface="+mj-lt"/>
                <a:cs typeface="Segoe UI Light"/>
              </a:rPr>
              <a:t> </a:t>
            </a:r>
            <a:r>
              <a:rPr sz="3000" b="0" dirty="0">
                <a:solidFill>
                  <a:schemeClr val="bg1"/>
                </a:solidFill>
                <a:latin typeface="+mj-lt"/>
                <a:cs typeface="Segoe UI Light"/>
              </a:rPr>
              <a:t>data</a:t>
            </a:r>
            <a:r>
              <a:rPr sz="3000" b="0" spc="-15" dirty="0">
                <a:solidFill>
                  <a:schemeClr val="bg1"/>
                </a:solidFill>
                <a:latin typeface="+mj-lt"/>
                <a:cs typeface="Segoe UI Light"/>
              </a:rPr>
              <a:t> </a:t>
            </a:r>
            <a:r>
              <a:rPr sz="3000" b="0" spc="-5" dirty="0">
                <a:solidFill>
                  <a:schemeClr val="bg1"/>
                </a:solidFill>
                <a:latin typeface="+mj-lt"/>
                <a:cs typeface="Segoe UI Light"/>
              </a:rPr>
              <a:t>analysis</a:t>
            </a:r>
            <a:r>
              <a:rPr sz="3000" b="0" spc="-20" dirty="0">
                <a:solidFill>
                  <a:schemeClr val="bg1"/>
                </a:solidFill>
                <a:latin typeface="+mj-lt"/>
                <a:cs typeface="Segoe UI Light"/>
              </a:rPr>
              <a:t> </a:t>
            </a:r>
            <a:r>
              <a:rPr sz="3000" b="0" spc="-10" dirty="0">
                <a:solidFill>
                  <a:schemeClr val="bg1"/>
                </a:solidFill>
                <a:latin typeface="+mj-lt"/>
                <a:cs typeface="Segoe UI Light"/>
              </a:rPr>
              <a:t>results</a:t>
            </a:r>
            <a:endParaRPr sz="3000" dirty="0">
              <a:solidFill>
                <a:schemeClr val="bg1"/>
              </a:solidFill>
              <a:latin typeface="+mj-lt"/>
              <a:cs typeface="Segoe UI Light"/>
            </a:endParaRPr>
          </a:p>
          <a:p>
            <a:pPr marL="241300" indent="-229235">
              <a:lnSpc>
                <a:spcPct val="100000"/>
              </a:lnSpc>
              <a:spcBef>
                <a:spcPts val="3434"/>
              </a:spcBef>
              <a:buFont typeface="Arial"/>
              <a:buChar char="•"/>
              <a:tabLst>
                <a:tab pos="241935" algn="l"/>
              </a:tabLst>
            </a:pPr>
            <a:r>
              <a:rPr sz="3000" b="0" spc="-5" dirty="0">
                <a:solidFill>
                  <a:schemeClr val="bg1"/>
                </a:solidFill>
                <a:latin typeface="+mj-lt"/>
                <a:cs typeface="Segoe UI Light"/>
              </a:rPr>
              <a:t>Interactive</a:t>
            </a:r>
            <a:r>
              <a:rPr sz="3000" b="0" spc="-15" dirty="0">
                <a:solidFill>
                  <a:schemeClr val="bg1"/>
                </a:solidFill>
                <a:latin typeface="+mj-lt"/>
                <a:cs typeface="Segoe UI Light"/>
              </a:rPr>
              <a:t> </a:t>
            </a:r>
            <a:r>
              <a:rPr sz="3000" b="0" spc="-5" dirty="0">
                <a:solidFill>
                  <a:schemeClr val="bg1"/>
                </a:solidFill>
                <a:latin typeface="+mj-lt"/>
                <a:cs typeface="Segoe UI Light"/>
              </a:rPr>
              <a:t>analytics</a:t>
            </a:r>
            <a:r>
              <a:rPr sz="3000" b="0" dirty="0">
                <a:solidFill>
                  <a:schemeClr val="bg1"/>
                </a:solidFill>
                <a:latin typeface="+mj-lt"/>
                <a:cs typeface="Segoe UI Light"/>
              </a:rPr>
              <a:t> </a:t>
            </a:r>
            <a:r>
              <a:rPr sz="3000" b="0" spc="-5" dirty="0">
                <a:solidFill>
                  <a:schemeClr val="bg1"/>
                </a:solidFill>
                <a:latin typeface="+mj-lt"/>
                <a:cs typeface="Segoe UI Light"/>
              </a:rPr>
              <a:t>demo in </a:t>
            </a:r>
            <a:r>
              <a:rPr sz="3000" b="0" spc="-10" dirty="0">
                <a:solidFill>
                  <a:schemeClr val="bg1"/>
                </a:solidFill>
                <a:latin typeface="+mj-lt"/>
                <a:cs typeface="Segoe UI Light"/>
              </a:rPr>
              <a:t>screenshots</a:t>
            </a:r>
            <a:endParaRPr sz="3000" dirty="0">
              <a:solidFill>
                <a:schemeClr val="bg1"/>
              </a:solidFill>
              <a:latin typeface="+mj-lt"/>
              <a:cs typeface="Segoe UI Light"/>
            </a:endParaRPr>
          </a:p>
          <a:p>
            <a:pPr marL="241300" indent="-229235">
              <a:lnSpc>
                <a:spcPct val="100000"/>
              </a:lnSpc>
              <a:spcBef>
                <a:spcPts val="3440"/>
              </a:spcBef>
              <a:buFont typeface="Arial"/>
              <a:buChar char="•"/>
              <a:tabLst>
                <a:tab pos="241935" algn="l"/>
              </a:tabLst>
            </a:pPr>
            <a:r>
              <a:rPr sz="3000" b="0" spc="-10" dirty="0">
                <a:solidFill>
                  <a:schemeClr val="bg1"/>
                </a:solidFill>
                <a:latin typeface="+mj-lt"/>
                <a:cs typeface="Segoe UI Light"/>
              </a:rPr>
              <a:t>Predictive</a:t>
            </a:r>
            <a:r>
              <a:rPr sz="3000" b="0" spc="-20" dirty="0">
                <a:solidFill>
                  <a:schemeClr val="bg1"/>
                </a:solidFill>
                <a:latin typeface="+mj-lt"/>
                <a:cs typeface="Segoe UI Light"/>
              </a:rPr>
              <a:t> </a:t>
            </a:r>
            <a:r>
              <a:rPr sz="3000" b="0" spc="-5" dirty="0">
                <a:solidFill>
                  <a:schemeClr val="bg1"/>
                </a:solidFill>
                <a:latin typeface="+mj-lt"/>
                <a:cs typeface="Segoe UI Light"/>
              </a:rPr>
              <a:t>analysis</a:t>
            </a:r>
            <a:r>
              <a:rPr sz="3000" b="0" spc="-20" dirty="0">
                <a:solidFill>
                  <a:schemeClr val="bg1"/>
                </a:solidFill>
                <a:latin typeface="+mj-lt"/>
                <a:cs typeface="Segoe UI Light"/>
              </a:rPr>
              <a:t> </a:t>
            </a:r>
            <a:r>
              <a:rPr sz="3000" b="0" spc="-10" dirty="0">
                <a:solidFill>
                  <a:schemeClr val="bg1"/>
                </a:solidFill>
                <a:latin typeface="+mj-lt"/>
                <a:cs typeface="Segoe UI Light"/>
              </a:rPr>
              <a:t>results</a:t>
            </a:r>
            <a:endParaRPr sz="3000" dirty="0">
              <a:solidFill>
                <a:schemeClr val="bg1"/>
              </a:solidFill>
              <a:latin typeface="+mj-lt"/>
              <a:cs typeface="Segoe UI Light"/>
            </a:endParaRPr>
          </a:p>
        </p:txBody>
      </p:sp>
      <p:pic>
        <p:nvPicPr>
          <p:cNvPr id="8" name="Picture 7">
            <a:extLst>
              <a:ext uri="{FF2B5EF4-FFF2-40B4-BE49-F238E27FC236}">
                <a16:creationId xmlns:a16="http://schemas.microsoft.com/office/drawing/2014/main" id="{C32D0185-6597-4C3F-8799-5222CED919D1}"/>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5255" y="0"/>
            <a:ext cx="12192000" cy="1219200"/>
          </a:xfrm>
          <a:prstGeom prst="rect">
            <a:avLst/>
          </a:prstGeom>
        </p:spPr>
      </p:pic>
      <p:sp>
        <p:nvSpPr>
          <p:cNvPr id="5" name="object 5"/>
          <p:cNvSpPr txBox="1">
            <a:spLocks noGrp="1"/>
          </p:cNvSpPr>
          <p:nvPr>
            <p:ph type="title"/>
          </p:nvPr>
        </p:nvSpPr>
        <p:spPr>
          <a:xfrm>
            <a:off x="407276" y="292100"/>
            <a:ext cx="1496695" cy="635000"/>
          </a:xfrm>
          <a:prstGeom prst="rect">
            <a:avLst/>
          </a:prstGeom>
        </p:spPr>
        <p:txBody>
          <a:bodyPr vert="horz" wrap="square" lIns="0" tIns="12065" rIns="0" bIns="0" rtlCol="0">
            <a:spAutoFit/>
          </a:bodyPr>
          <a:lstStyle/>
          <a:p>
            <a:pPr marL="12700">
              <a:lnSpc>
                <a:spcPct val="100000"/>
              </a:lnSpc>
              <a:spcBef>
                <a:spcPts val="95"/>
              </a:spcBef>
            </a:pPr>
            <a:r>
              <a:rPr sz="4000" spc="-15" dirty="0">
                <a:latin typeface="+mj-lt"/>
              </a:rPr>
              <a:t>Results</a:t>
            </a:r>
            <a:endParaRPr sz="4000"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9EAE8108-4EDB-41E8-B206-9AE6A5385F5B}"/>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5" name="object 5"/>
          <p:cNvSpPr txBox="1">
            <a:spLocks noGrp="1"/>
          </p:cNvSpPr>
          <p:nvPr>
            <p:ph type="title"/>
          </p:nvPr>
        </p:nvSpPr>
        <p:spPr>
          <a:xfrm>
            <a:off x="304800" y="139382"/>
            <a:ext cx="7063105" cy="940435"/>
          </a:xfrm>
          <a:prstGeom prst="rect">
            <a:avLst/>
          </a:prstGeom>
        </p:spPr>
        <p:txBody>
          <a:bodyPr vert="horz" wrap="square" lIns="0" tIns="12700" rIns="0" bIns="0" rtlCol="0">
            <a:spAutoFit/>
          </a:bodyPr>
          <a:lstStyle/>
          <a:p>
            <a:pPr marL="12700">
              <a:lnSpc>
                <a:spcPct val="100000"/>
              </a:lnSpc>
              <a:spcBef>
                <a:spcPts val="100"/>
              </a:spcBef>
            </a:pPr>
            <a:r>
              <a:rPr sz="6000" b="0" spc="-50" dirty="0">
                <a:latin typeface="+mj-lt"/>
                <a:cs typeface="Segoe UI Light"/>
              </a:rPr>
              <a:t>EDA</a:t>
            </a:r>
            <a:r>
              <a:rPr sz="6000" b="0" spc="-40" dirty="0">
                <a:latin typeface="+mj-lt"/>
                <a:cs typeface="Segoe UI Light"/>
              </a:rPr>
              <a:t> </a:t>
            </a:r>
            <a:r>
              <a:rPr sz="6000" b="0" dirty="0">
                <a:latin typeface="+mj-lt"/>
                <a:cs typeface="Segoe UI Light"/>
              </a:rPr>
              <a:t>with</a:t>
            </a:r>
            <a:r>
              <a:rPr sz="6000" b="0" spc="-55" dirty="0">
                <a:latin typeface="+mj-lt"/>
                <a:cs typeface="Segoe UI Light"/>
              </a:rPr>
              <a:t> </a:t>
            </a:r>
            <a:r>
              <a:rPr sz="6000" b="0" dirty="0">
                <a:latin typeface="+mj-lt"/>
                <a:cs typeface="Segoe UI Light"/>
              </a:rPr>
              <a:t>Visuali</a:t>
            </a:r>
            <a:r>
              <a:rPr lang="en-US" sz="6000" b="0" dirty="0">
                <a:latin typeface="+mj-lt"/>
                <a:cs typeface="Segoe UI Light"/>
              </a:rPr>
              <a:t>s</a:t>
            </a:r>
            <a:r>
              <a:rPr sz="6000" b="0" dirty="0">
                <a:latin typeface="+mj-lt"/>
                <a:cs typeface="Segoe UI Light"/>
              </a:rPr>
              <a:t>ation</a:t>
            </a:r>
            <a:endParaRPr sz="6000" dirty="0">
              <a:latin typeface="+mj-lt"/>
              <a:cs typeface="Segoe UI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43329D-6BF1-49B1-A666-2F985201769A}"/>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8" name="object 4">
            <a:extLst>
              <a:ext uri="{FF2B5EF4-FFF2-40B4-BE49-F238E27FC236}">
                <a16:creationId xmlns:a16="http://schemas.microsoft.com/office/drawing/2014/main" id="{0854B7A5-42C9-46E0-94D1-111515646CBA}"/>
              </a:ext>
            </a:extLst>
          </p:cNvPr>
          <p:cNvSpPr txBox="1">
            <a:spLocks noGrp="1"/>
          </p:cNvSpPr>
          <p:nvPr>
            <p:ph type="title"/>
          </p:nvPr>
        </p:nvSpPr>
        <p:spPr>
          <a:xfrm>
            <a:off x="365760" y="331164"/>
            <a:ext cx="6777432" cy="585545"/>
          </a:xfrm>
          <a:prstGeom prst="rect">
            <a:avLst/>
          </a:prstGeom>
          <a:noFill/>
        </p:spPr>
        <p:txBody>
          <a:bodyPr vert="horz" wrap="square" lIns="0" tIns="74295" rIns="0" bIns="0" rtlCol="0">
            <a:spAutoFit/>
          </a:bodyPr>
          <a:lstStyle/>
          <a:p>
            <a:pPr marL="12700" marR="5080">
              <a:lnSpc>
                <a:spcPts val="3890"/>
              </a:lnSpc>
              <a:spcBef>
                <a:spcPts val="585"/>
              </a:spcBef>
            </a:pPr>
            <a:r>
              <a:rPr lang="en-SG" sz="4000" b="1" spc="-10" dirty="0">
                <a:latin typeface="Calibri"/>
                <a:cs typeface="Calibri"/>
              </a:rPr>
              <a:t>Flight Number vs. Payload Mass</a:t>
            </a:r>
            <a:endParaRPr sz="4000" b="1" dirty="0">
              <a:latin typeface="Calibri"/>
              <a:cs typeface="Calibri"/>
            </a:endParaRPr>
          </a:p>
        </p:txBody>
      </p:sp>
      <p:sp>
        <p:nvSpPr>
          <p:cNvPr id="11" name="TextBox 10">
            <a:extLst>
              <a:ext uri="{FF2B5EF4-FFF2-40B4-BE49-F238E27FC236}">
                <a16:creationId xmlns:a16="http://schemas.microsoft.com/office/drawing/2014/main" id="{8CE97FF2-9A84-46C3-9B52-5027E3B7158C}"/>
              </a:ext>
            </a:extLst>
          </p:cNvPr>
          <p:cNvSpPr txBox="1"/>
          <p:nvPr/>
        </p:nvSpPr>
        <p:spPr>
          <a:xfrm>
            <a:off x="533400" y="2362200"/>
            <a:ext cx="8077200" cy="923330"/>
          </a:xfrm>
          <a:prstGeom prst="rect">
            <a:avLst/>
          </a:prstGeom>
          <a:noFill/>
        </p:spPr>
        <p:txBody>
          <a:bodyPr wrap="square" rtlCol="0">
            <a:spAutoFit/>
          </a:bodyPr>
          <a:lstStyle/>
          <a:p>
            <a:r>
              <a:rPr lang="en-US" dirty="0">
                <a:solidFill>
                  <a:schemeClr val="bg1"/>
                </a:solidFill>
              </a:rPr>
              <a:t>This graph shows that as the number of flights increase, so does the success rate for the landing of the first stage. It’s not clear to say the same for payload mass with this graph.</a:t>
            </a:r>
            <a:endParaRPr lang="en-SG" dirty="0">
              <a:solidFill>
                <a:schemeClr val="bg1"/>
              </a:solidFill>
            </a:endParaRPr>
          </a:p>
        </p:txBody>
      </p:sp>
      <p:pic>
        <p:nvPicPr>
          <p:cNvPr id="16" name="Picture 15">
            <a:extLst>
              <a:ext uri="{FF2B5EF4-FFF2-40B4-BE49-F238E27FC236}">
                <a16:creationId xmlns:a16="http://schemas.microsoft.com/office/drawing/2014/main" id="{4DC2B22A-922D-48EB-8C71-28C7B04AC094}"/>
              </a:ext>
            </a:extLst>
          </p:cNvPr>
          <p:cNvPicPr>
            <a:picLocks noChangeAspect="1"/>
          </p:cNvPicPr>
          <p:nvPr/>
        </p:nvPicPr>
        <p:blipFill>
          <a:blip r:embed="rId3"/>
          <a:stretch>
            <a:fillRect/>
          </a:stretch>
        </p:blipFill>
        <p:spPr>
          <a:xfrm>
            <a:off x="0" y="3285530"/>
            <a:ext cx="12192000" cy="2738726"/>
          </a:xfrm>
          <a:prstGeom prst="rect">
            <a:avLst/>
          </a:prstGeom>
        </p:spPr>
      </p:pic>
      <p:pic>
        <p:nvPicPr>
          <p:cNvPr id="4" name="Picture 3">
            <a:extLst>
              <a:ext uri="{FF2B5EF4-FFF2-40B4-BE49-F238E27FC236}">
                <a16:creationId xmlns:a16="http://schemas.microsoft.com/office/drawing/2014/main" id="{0DD15AEA-FDC8-4B8E-AF07-F642B1A22D05}"/>
              </a:ext>
            </a:extLst>
          </p:cNvPr>
          <p:cNvPicPr>
            <a:picLocks noChangeAspect="1"/>
          </p:cNvPicPr>
          <p:nvPr/>
        </p:nvPicPr>
        <p:blipFill>
          <a:blip r:embed="rId4"/>
          <a:stretch>
            <a:fillRect/>
          </a:stretch>
        </p:blipFill>
        <p:spPr>
          <a:xfrm>
            <a:off x="762000" y="3731563"/>
            <a:ext cx="533400" cy="691444"/>
          </a:xfrm>
          <a:prstGeom prst="rect">
            <a:avLst/>
          </a:prstGeom>
        </p:spPr>
      </p:pic>
    </p:spTree>
    <p:extLst>
      <p:ext uri="{BB962C8B-B14F-4D97-AF65-F5344CB8AC3E}">
        <p14:creationId xmlns:p14="http://schemas.microsoft.com/office/powerpoint/2010/main" val="205278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0210800" y="3886200"/>
            <a:ext cx="1752600" cy="1951816"/>
          </a:xfrm>
          <a:prstGeom prst="rect">
            <a:avLst/>
          </a:prstGeom>
        </p:spPr>
        <p:txBody>
          <a:bodyPr vert="horz" wrap="square" lIns="0" tIns="12700" rIns="0" bIns="0" rtlCol="0">
            <a:spAutoFit/>
          </a:bodyPr>
          <a:lstStyle/>
          <a:p>
            <a:pPr marL="12700" marR="5080">
              <a:lnSpc>
                <a:spcPct val="100000"/>
              </a:lnSpc>
              <a:spcBef>
                <a:spcPts val="100"/>
              </a:spcBef>
            </a:pPr>
            <a:r>
              <a:rPr lang="en-US" sz="1800" b="0" spc="-5" dirty="0">
                <a:solidFill>
                  <a:schemeClr val="bg1"/>
                </a:solidFill>
                <a:latin typeface="+mj-lt"/>
                <a:cs typeface="Segoe UI Light"/>
              </a:rPr>
              <a:t>This graph shows the landing success rate improves at each launch site as the number of flights are increased</a:t>
            </a:r>
            <a:endParaRPr sz="1800" dirty="0">
              <a:solidFill>
                <a:schemeClr val="bg1"/>
              </a:solidFill>
              <a:latin typeface="+mj-lt"/>
              <a:cs typeface="Segoe UI Light"/>
            </a:endParaRPr>
          </a:p>
        </p:txBody>
      </p:sp>
      <p:pic>
        <p:nvPicPr>
          <p:cNvPr id="6" name="Picture 5">
            <a:extLst>
              <a:ext uri="{FF2B5EF4-FFF2-40B4-BE49-F238E27FC236}">
                <a16:creationId xmlns:a16="http://schemas.microsoft.com/office/drawing/2014/main" id="{80A99EBA-D977-42B0-828F-2B112907909B}"/>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4" name="object 4"/>
          <p:cNvSpPr txBox="1">
            <a:spLocks noGrp="1"/>
          </p:cNvSpPr>
          <p:nvPr>
            <p:ph type="title"/>
          </p:nvPr>
        </p:nvSpPr>
        <p:spPr>
          <a:xfrm>
            <a:off x="365760" y="331164"/>
            <a:ext cx="6777432" cy="585545"/>
          </a:xfrm>
          <a:prstGeom prst="rect">
            <a:avLst/>
          </a:prstGeom>
          <a:noFill/>
        </p:spPr>
        <p:txBody>
          <a:bodyPr vert="horz" wrap="square" lIns="0" tIns="74295" rIns="0" bIns="0" rtlCol="0">
            <a:spAutoFit/>
          </a:bodyPr>
          <a:lstStyle/>
          <a:p>
            <a:pPr marL="12700" marR="5080">
              <a:lnSpc>
                <a:spcPts val="3890"/>
              </a:lnSpc>
              <a:spcBef>
                <a:spcPts val="585"/>
              </a:spcBef>
            </a:pPr>
            <a:r>
              <a:rPr lang="en-US" sz="4000" b="1" spc="-10" dirty="0">
                <a:latin typeface="+mj-lt"/>
                <a:cs typeface="Calibri"/>
              </a:rPr>
              <a:t>Flight</a:t>
            </a:r>
            <a:r>
              <a:rPr lang="en-US" sz="4000" b="1" spc="-30" dirty="0">
                <a:latin typeface="+mj-lt"/>
                <a:cs typeface="Calibri"/>
              </a:rPr>
              <a:t> </a:t>
            </a:r>
            <a:r>
              <a:rPr lang="en-US" sz="4000" b="1" dirty="0">
                <a:latin typeface="+mj-lt"/>
                <a:cs typeface="Calibri"/>
              </a:rPr>
              <a:t>Number</a:t>
            </a:r>
            <a:r>
              <a:rPr lang="en-US" sz="4000" b="1" spc="-30" dirty="0">
                <a:latin typeface="+mj-lt"/>
                <a:cs typeface="Calibri"/>
              </a:rPr>
              <a:t> </a:t>
            </a:r>
            <a:r>
              <a:rPr lang="en-US" sz="4000" b="1" spc="-5" dirty="0">
                <a:latin typeface="+mj-lt"/>
                <a:cs typeface="Calibri"/>
              </a:rPr>
              <a:t>vs. </a:t>
            </a:r>
            <a:r>
              <a:rPr lang="en-US" sz="4000" b="1" spc="-800" dirty="0">
                <a:latin typeface="+mj-lt"/>
                <a:cs typeface="Calibri"/>
              </a:rPr>
              <a:t> </a:t>
            </a:r>
            <a:r>
              <a:rPr lang="en-US" sz="4000" b="1" spc="-10" dirty="0">
                <a:latin typeface="+mj-lt"/>
                <a:cs typeface="Calibri"/>
              </a:rPr>
              <a:t>Launch Site</a:t>
            </a:r>
            <a:endParaRPr lang="en-US" sz="4000" b="1" dirty="0">
              <a:latin typeface="+mj-lt"/>
              <a:cs typeface="Calibri"/>
            </a:endParaRPr>
          </a:p>
        </p:txBody>
      </p:sp>
      <p:pic>
        <p:nvPicPr>
          <p:cNvPr id="8" name="Picture 7">
            <a:extLst>
              <a:ext uri="{FF2B5EF4-FFF2-40B4-BE49-F238E27FC236}">
                <a16:creationId xmlns:a16="http://schemas.microsoft.com/office/drawing/2014/main" id="{6A1BB0F2-923E-48DD-BE88-0ABFB4C62FE0}"/>
              </a:ext>
            </a:extLst>
          </p:cNvPr>
          <p:cNvPicPr>
            <a:picLocks noChangeAspect="1"/>
          </p:cNvPicPr>
          <p:nvPr/>
        </p:nvPicPr>
        <p:blipFill>
          <a:blip r:embed="rId3"/>
          <a:stretch>
            <a:fillRect/>
          </a:stretch>
        </p:blipFill>
        <p:spPr>
          <a:xfrm>
            <a:off x="533400" y="1722583"/>
            <a:ext cx="9372600" cy="47936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62000" y="1905000"/>
            <a:ext cx="3567429" cy="2686633"/>
          </a:xfrm>
          <a:prstGeom prst="rect">
            <a:avLst/>
          </a:prstGeom>
          <a:noFill/>
        </p:spPr>
        <p:txBody>
          <a:bodyPr vert="horz" wrap="square" lIns="0" tIns="85090" rIns="0" bIns="0" rtlCol="0">
            <a:spAutoFit/>
          </a:bodyPr>
          <a:lstStyle/>
          <a:p>
            <a:pPr marL="241300" indent="-228600">
              <a:lnSpc>
                <a:spcPct val="100000"/>
              </a:lnSpc>
              <a:spcBef>
                <a:spcPts val="670"/>
              </a:spcBef>
              <a:buFont typeface="Arial"/>
              <a:buChar char="•"/>
              <a:tabLst>
                <a:tab pos="241300" algn="l"/>
              </a:tabLst>
            </a:pPr>
            <a:r>
              <a:rPr sz="2400" b="0" spc="-5" dirty="0">
                <a:solidFill>
                  <a:srgbClr val="FFFFFF"/>
                </a:solidFill>
                <a:latin typeface="+mj-lt"/>
                <a:cs typeface="Segoe UI Light"/>
              </a:rPr>
              <a:t>Executive</a:t>
            </a:r>
            <a:r>
              <a:rPr sz="2400" b="0" spc="-50" dirty="0">
                <a:solidFill>
                  <a:srgbClr val="FFFFFF"/>
                </a:solidFill>
                <a:latin typeface="+mj-lt"/>
                <a:cs typeface="Segoe UI Light"/>
              </a:rPr>
              <a:t> </a:t>
            </a:r>
            <a:r>
              <a:rPr sz="2400" b="0" spc="30" dirty="0">
                <a:solidFill>
                  <a:srgbClr val="FFFFFF"/>
                </a:solidFill>
                <a:latin typeface="+mj-lt"/>
                <a:cs typeface="Segoe UI Light"/>
              </a:rPr>
              <a:t>Summary</a:t>
            </a:r>
            <a:endParaRPr sz="2400" dirty="0">
              <a:latin typeface="+mj-lt"/>
              <a:cs typeface="Segoe UI Light"/>
            </a:endParaRPr>
          </a:p>
          <a:p>
            <a:pPr marL="241300" indent="-228600">
              <a:lnSpc>
                <a:spcPct val="100000"/>
              </a:lnSpc>
              <a:spcBef>
                <a:spcPts val="565"/>
              </a:spcBef>
              <a:buFont typeface="Arial"/>
              <a:buChar char="•"/>
              <a:tabLst>
                <a:tab pos="241300" algn="l"/>
              </a:tabLst>
            </a:pPr>
            <a:r>
              <a:rPr sz="2400" b="0" spc="-15" dirty="0">
                <a:solidFill>
                  <a:srgbClr val="FFFFFF"/>
                </a:solidFill>
                <a:latin typeface="+mj-lt"/>
                <a:cs typeface="Segoe UI Light"/>
              </a:rPr>
              <a:t>Introduction</a:t>
            </a:r>
            <a:endParaRPr sz="2400" dirty="0">
              <a:latin typeface="+mj-lt"/>
              <a:cs typeface="Segoe UI Light"/>
            </a:endParaRPr>
          </a:p>
          <a:p>
            <a:pPr marL="241300" indent="-228600">
              <a:lnSpc>
                <a:spcPct val="100000"/>
              </a:lnSpc>
              <a:spcBef>
                <a:spcPts val="575"/>
              </a:spcBef>
              <a:buFont typeface="Arial"/>
              <a:buChar char="•"/>
              <a:tabLst>
                <a:tab pos="241300" algn="l"/>
              </a:tabLst>
            </a:pPr>
            <a:r>
              <a:rPr sz="2400" b="0" spc="-5" dirty="0">
                <a:solidFill>
                  <a:srgbClr val="FFFFFF"/>
                </a:solidFill>
                <a:latin typeface="+mj-lt"/>
                <a:cs typeface="Segoe UI Light"/>
              </a:rPr>
              <a:t>Methodology</a:t>
            </a:r>
            <a:endParaRPr sz="2400" dirty="0">
              <a:latin typeface="+mj-lt"/>
              <a:cs typeface="Segoe UI Light"/>
            </a:endParaRPr>
          </a:p>
          <a:p>
            <a:pPr marL="241300" indent="-228600">
              <a:lnSpc>
                <a:spcPct val="100000"/>
              </a:lnSpc>
              <a:spcBef>
                <a:spcPts val="565"/>
              </a:spcBef>
              <a:buFont typeface="Arial"/>
              <a:buChar char="•"/>
              <a:tabLst>
                <a:tab pos="241300" algn="l"/>
              </a:tabLst>
            </a:pPr>
            <a:r>
              <a:rPr sz="2400" b="0" spc="-5" dirty="0">
                <a:solidFill>
                  <a:srgbClr val="FFFFFF"/>
                </a:solidFill>
                <a:latin typeface="+mj-lt"/>
                <a:cs typeface="Segoe UI Light"/>
              </a:rPr>
              <a:t>Results</a:t>
            </a:r>
            <a:endParaRPr sz="2400" dirty="0">
              <a:latin typeface="+mj-lt"/>
              <a:cs typeface="Segoe UI Light"/>
            </a:endParaRPr>
          </a:p>
          <a:p>
            <a:pPr marL="241300" indent="-228600">
              <a:lnSpc>
                <a:spcPct val="100000"/>
              </a:lnSpc>
              <a:spcBef>
                <a:spcPts val="565"/>
              </a:spcBef>
              <a:buFont typeface="Arial"/>
              <a:buChar char="•"/>
              <a:tabLst>
                <a:tab pos="241300" algn="l"/>
              </a:tabLst>
            </a:pPr>
            <a:r>
              <a:rPr sz="2400" b="0" spc="-5" dirty="0">
                <a:solidFill>
                  <a:srgbClr val="FFFFFF"/>
                </a:solidFill>
                <a:latin typeface="+mj-lt"/>
                <a:cs typeface="Segoe UI Light"/>
              </a:rPr>
              <a:t>Conclusion</a:t>
            </a:r>
            <a:endParaRPr sz="2400" dirty="0">
              <a:latin typeface="+mj-lt"/>
              <a:cs typeface="Segoe UI Light"/>
            </a:endParaRPr>
          </a:p>
          <a:p>
            <a:pPr marL="241300" indent="-228600">
              <a:lnSpc>
                <a:spcPct val="100000"/>
              </a:lnSpc>
              <a:spcBef>
                <a:spcPts val="580"/>
              </a:spcBef>
              <a:buFont typeface="Arial"/>
              <a:buChar char="•"/>
              <a:tabLst>
                <a:tab pos="241300" algn="l"/>
              </a:tabLst>
            </a:pPr>
            <a:r>
              <a:rPr sz="2400" b="0" dirty="0">
                <a:solidFill>
                  <a:srgbClr val="FFFFFF"/>
                </a:solidFill>
                <a:latin typeface="+mj-lt"/>
                <a:cs typeface="Segoe UI Light"/>
              </a:rPr>
              <a:t>Appendix</a:t>
            </a:r>
            <a:endParaRPr sz="2400" dirty="0">
              <a:latin typeface="+mj-lt"/>
              <a:cs typeface="Segoe UI Light"/>
            </a:endParaRPr>
          </a:p>
        </p:txBody>
      </p:sp>
      <p:pic>
        <p:nvPicPr>
          <p:cNvPr id="6" name="Picture 5">
            <a:extLst>
              <a:ext uri="{FF2B5EF4-FFF2-40B4-BE49-F238E27FC236}">
                <a16:creationId xmlns:a16="http://schemas.microsoft.com/office/drawing/2014/main" id="{E1FB0F14-70E6-40A6-A1E3-B8A68AC32AC0}"/>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3" name="object 3"/>
          <p:cNvSpPr txBox="1">
            <a:spLocks noGrp="1"/>
          </p:cNvSpPr>
          <p:nvPr>
            <p:ph type="title"/>
          </p:nvPr>
        </p:nvSpPr>
        <p:spPr>
          <a:xfrm>
            <a:off x="762000" y="163402"/>
            <a:ext cx="2667000" cy="935513"/>
          </a:xfrm>
          <a:prstGeom prst="rect">
            <a:avLst/>
          </a:prstGeom>
        </p:spPr>
        <p:txBody>
          <a:bodyPr vert="horz" wrap="square" lIns="0" tIns="12065" rIns="0" bIns="0" rtlCol="0">
            <a:spAutoFit/>
          </a:bodyPr>
          <a:lstStyle/>
          <a:p>
            <a:pPr marL="12700">
              <a:lnSpc>
                <a:spcPct val="100000"/>
              </a:lnSpc>
              <a:spcBef>
                <a:spcPts val="95"/>
              </a:spcBef>
            </a:pPr>
            <a:r>
              <a:rPr sz="6000" spc="-10" dirty="0">
                <a:latin typeface="+mj-lt"/>
              </a:rPr>
              <a:t>Outl</a:t>
            </a:r>
            <a:r>
              <a:rPr sz="6000" spc="-20" dirty="0">
                <a:latin typeface="+mj-lt"/>
              </a:rPr>
              <a:t>i</a:t>
            </a:r>
            <a:r>
              <a:rPr sz="6000" spc="-10" dirty="0">
                <a:latin typeface="+mj-lt"/>
              </a:rPr>
              <a:t>ne</a:t>
            </a:r>
            <a:endParaRPr sz="6000"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91687" y="1624179"/>
            <a:ext cx="2575560" cy="3890809"/>
          </a:xfrm>
          <a:prstGeom prst="rect">
            <a:avLst/>
          </a:prstGeom>
        </p:spPr>
        <p:txBody>
          <a:bodyPr vert="horz" wrap="square" lIns="0" tIns="12700" rIns="0" bIns="0" rtlCol="0">
            <a:spAutoFit/>
          </a:bodyPr>
          <a:lstStyle/>
          <a:p>
            <a:pPr marL="12700" marR="5080">
              <a:lnSpc>
                <a:spcPct val="100000"/>
              </a:lnSpc>
              <a:spcBef>
                <a:spcPts val="100"/>
              </a:spcBef>
            </a:pPr>
            <a:r>
              <a:rPr lang="en-US" sz="1800" b="0" spc="-5" dirty="0">
                <a:solidFill>
                  <a:schemeClr val="bg1"/>
                </a:solidFill>
                <a:latin typeface="+mj-lt"/>
                <a:cs typeface="Segoe UI Light"/>
              </a:rPr>
              <a:t>This graph shows </a:t>
            </a:r>
            <a:r>
              <a:rPr lang="en-US" spc="-5" dirty="0">
                <a:solidFill>
                  <a:schemeClr val="bg1"/>
                </a:solidFill>
                <a:latin typeface="+mj-lt"/>
                <a:cs typeface="Segoe UI Light"/>
              </a:rPr>
              <a:t>launch site </a:t>
            </a:r>
            <a:r>
              <a:rPr sz="1800" b="0" spc="-25" dirty="0">
                <a:solidFill>
                  <a:schemeClr val="bg1"/>
                </a:solidFill>
                <a:latin typeface="+mj-lt"/>
                <a:cs typeface="Segoe UI Light"/>
              </a:rPr>
              <a:t>CCAFS</a:t>
            </a:r>
            <a:r>
              <a:rPr sz="1800" b="0" dirty="0">
                <a:solidFill>
                  <a:schemeClr val="bg1"/>
                </a:solidFill>
                <a:latin typeface="+mj-lt"/>
                <a:cs typeface="Segoe UI Light"/>
              </a:rPr>
              <a:t> </a:t>
            </a:r>
            <a:r>
              <a:rPr sz="1800" b="0" spc="-30" dirty="0">
                <a:solidFill>
                  <a:schemeClr val="bg1"/>
                </a:solidFill>
                <a:latin typeface="+mj-lt"/>
                <a:cs typeface="Segoe UI Light"/>
              </a:rPr>
              <a:t>SLC</a:t>
            </a:r>
            <a:r>
              <a:rPr sz="1800" b="0" spc="-25" dirty="0">
                <a:solidFill>
                  <a:schemeClr val="bg1"/>
                </a:solidFill>
                <a:latin typeface="+mj-lt"/>
                <a:cs typeface="Segoe UI Light"/>
              </a:rPr>
              <a:t> </a:t>
            </a:r>
            <a:r>
              <a:rPr sz="1800" b="0" dirty="0">
                <a:solidFill>
                  <a:schemeClr val="bg1"/>
                </a:solidFill>
                <a:latin typeface="+mj-lt"/>
                <a:cs typeface="Segoe UI Light"/>
              </a:rPr>
              <a:t>40</a:t>
            </a:r>
            <a:r>
              <a:rPr sz="1800" b="0" spc="-10" dirty="0">
                <a:solidFill>
                  <a:schemeClr val="bg1"/>
                </a:solidFill>
                <a:latin typeface="+mj-lt"/>
                <a:cs typeface="Segoe UI Light"/>
              </a:rPr>
              <a:t> </a:t>
            </a:r>
            <a:r>
              <a:rPr lang="en-US" sz="1800" b="0" spc="-10" dirty="0">
                <a:solidFill>
                  <a:schemeClr val="bg1"/>
                </a:solidFill>
                <a:latin typeface="+mj-lt"/>
                <a:cs typeface="Segoe UI Light"/>
              </a:rPr>
              <a:t>has a high launch success rate when the payload is very high, around 15000kg. There isn’t enough data samples for each of the sites across a broad range of payload mass values to provide a definitive answer as to whether either launch sites </a:t>
            </a:r>
            <a:r>
              <a:rPr lang="en-US" spc="-10" dirty="0">
                <a:solidFill>
                  <a:schemeClr val="bg1"/>
                </a:solidFill>
                <a:latin typeface="+mj-lt"/>
                <a:cs typeface="Segoe UI Light"/>
              </a:rPr>
              <a:t>are </a:t>
            </a:r>
            <a:r>
              <a:rPr lang="en-US" sz="1800" b="0" spc="-10" dirty="0">
                <a:solidFill>
                  <a:schemeClr val="bg1"/>
                </a:solidFill>
                <a:latin typeface="+mj-lt"/>
                <a:cs typeface="Segoe UI Light"/>
              </a:rPr>
              <a:t>dependent on payload mass for a successful launch.</a:t>
            </a:r>
            <a:endParaRPr sz="1800" dirty="0">
              <a:solidFill>
                <a:schemeClr val="bg1"/>
              </a:solidFill>
              <a:latin typeface="+mj-lt"/>
              <a:cs typeface="Segoe UI Light"/>
            </a:endParaRPr>
          </a:p>
        </p:txBody>
      </p:sp>
      <p:pic>
        <p:nvPicPr>
          <p:cNvPr id="12" name="Picture 11">
            <a:extLst>
              <a:ext uri="{FF2B5EF4-FFF2-40B4-BE49-F238E27FC236}">
                <a16:creationId xmlns:a16="http://schemas.microsoft.com/office/drawing/2014/main" id="{78CE0734-F354-45FD-8F24-31DB79C46CC6}"/>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4" name="object 4"/>
          <p:cNvSpPr txBox="1">
            <a:spLocks noGrp="1"/>
          </p:cNvSpPr>
          <p:nvPr>
            <p:ph type="title"/>
          </p:nvPr>
        </p:nvSpPr>
        <p:spPr>
          <a:xfrm>
            <a:off x="533400" y="331164"/>
            <a:ext cx="6548832" cy="585545"/>
          </a:xfrm>
          <a:prstGeom prst="rect">
            <a:avLst/>
          </a:prstGeom>
        </p:spPr>
        <p:txBody>
          <a:bodyPr vert="horz" wrap="square" lIns="0" tIns="74295" rIns="0" bIns="0" rtlCol="0">
            <a:spAutoFit/>
          </a:bodyPr>
          <a:lstStyle/>
          <a:p>
            <a:pPr marL="12700" marR="5080">
              <a:lnSpc>
                <a:spcPts val="3890"/>
              </a:lnSpc>
              <a:spcBef>
                <a:spcPts val="585"/>
              </a:spcBef>
            </a:pPr>
            <a:r>
              <a:rPr lang="en-US" sz="4000" b="1" spc="-20" dirty="0">
                <a:latin typeface="+mj-lt"/>
                <a:cs typeface="Calibri"/>
              </a:rPr>
              <a:t>Payload</a:t>
            </a:r>
            <a:r>
              <a:rPr lang="en-US" sz="4000" b="1" spc="-70" dirty="0">
                <a:latin typeface="+mj-lt"/>
                <a:cs typeface="Calibri"/>
              </a:rPr>
              <a:t> </a:t>
            </a:r>
            <a:r>
              <a:rPr lang="en-US" sz="4000" b="1" spc="-5" dirty="0">
                <a:latin typeface="+mj-lt"/>
                <a:cs typeface="Calibri"/>
              </a:rPr>
              <a:t>Mass</a:t>
            </a:r>
            <a:r>
              <a:rPr lang="en-US" sz="4000" b="1" spc="-45" dirty="0">
                <a:latin typeface="+mj-lt"/>
                <a:cs typeface="Calibri"/>
              </a:rPr>
              <a:t> </a:t>
            </a:r>
            <a:r>
              <a:rPr lang="en-US" sz="4000" b="1" spc="-5" dirty="0">
                <a:latin typeface="+mj-lt"/>
                <a:cs typeface="Calibri"/>
              </a:rPr>
              <a:t>vs. </a:t>
            </a:r>
            <a:r>
              <a:rPr lang="en-US" sz="4000" b="1" spc="-800" dirty="0">
                <a:latin typeface="+mj-lt"/>
                <a:cs typeface="Calibri"/>
              </a:rPr>
              <a:t> </a:t>
            </a:r>
            <a:r>
              <a:rPr lang="en-US" sz="4000" b="1" dirty="0">
                <a:latin typeface="+mj-lt"/>
                <a:cs typeface="Calibri"/>
              </a:rPr>
              <a:t>Launch</a:t>
            </a:r>
            <a:r>
              <a:rPr lang="en-US" sz="4000" b="1" spc="-10" dirty="0">
                <a:latin typeface="+mj-lt"/>
                <a:cs typeface="Calibri"/>
              </a:rPr>
              <a:t> </a:t>
            </a:r>
            <a:r>
              <a:rPr lang="en-US" sz="4000" b="1" spc="-15" dirty="0">
                <a:latin typeface="+mj-lt"/>
                <a:cs typeface="Calibri"/>
              </a:rPr>
              <a:t>Site</a:t>
            </a:r>
            <a:endParaRPr sz="4000" b="1" dirty="0">
              <a:latin typeface="+mj-lt"/>
              <a:cs typeface="Calibri"/>
            </a:endParaRPr>
          </a:p>
        </p:txBody>
      </p:sp>
      <p:pic>
        <p:nvPicPr>
          <p:cNvPr id="7" name="Picture 6">
            <a:extLst>
              <a:ext uri="{FF2B5EF4-FFF2-40B4-BE49-F238E27FC236}">
                <a16:creationId xmlns:a16="http://schemas.microsoft.com/office/drawing/2014/main" id="{DB5ADBD3-4CCD-4CCE-8995-8EBD35ABDC2C}"/>
              </a:ext>
            </a:extLst>
          </p:cNvPr>
          <p:cNvPicPr>
            <a:picLocks noChangeAspect="1"/>
          </p:cNvPicPr>
          <p:nvPr/>
        </p:nvPicPr>
        <p:blipFill>
          <a:blip r:embed="rId3"/>
          <a:stretch>
            <a:fillRect/>
          </a:stretch>
        </p:blipFill>
        <p:spPr>
          <a:xfrm>
            <a:off x="2895600" y="1641429"/>
            <a:ext cx="8915400" cy="456136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05800" y="2133600"/>
            <a:ext cx="1696720" cy="1674817"/>
          </a:xfrm>
          <a:prstGeom prst="rect">
            <a:avLst/>
          </a:prstGeom>
        </p:spPr>
        <p:txBody>
          <a:bodyPr vert="horz" wrap="square" lIns="0" tIns="12700" rIns="0" bIns="0" rtlCol="0">
            <a:spAutoFit/>
          </a:bodyPr>
          <a:lstStyle/>
          <a:p>
            <a:pPr marL="12700" marR="5080">
              <a:lnSpc>
                <a:spcPct val="100000"/>
              </a:lnSpc>
              <a:spcBef>
                <a:spcPts val="100"/>
              </a:spcBef>
            </a:pPr>
            <a:r>
              <a:rPr lang="en-US" sz="1800" b="0" spc="-5" dirty="0">
                <a:solidFill>
                  <a:schemeClr val="bg1"/>
                </a:solidFill>
                <a:latin typeface="+mj-lt"/>
                <a:cs typeface="Segoe UI Light"/>
              </a:rPr>
              <a:t>This </a:t>
            </a:r>
            <a:r>
              <a:rPr lang="en-US" spc="-5" dirty="0">
                <a:solidFill>
                  <a:schemeClr val="bg1"/>
                </a:solidFill>
                <a:latin typeface="+mj-lt"/>
                <a:cs typeface="Segoe UI Light"/>
              </a:rPr>
              <a:t>graph shows that o</a:t>
            </a:r>
            <a:r>
              <a:rPr sz="1800" b="0" spc="-5" dirty="0">
                <a:solidFill>
                  <a:schemeClr val="bg1"/>
                </a:solidFill>
                <a:latin typeface="+mj-lt"/>
                <a:cs typeface="Segoe UI Light"/>
              </a:rPr>
              <a:t>rbit</a:t>
            </a:r>
            <a:r>
              <a:rPr lang="en-US" sz="1800" b="0" spc="-5" dirty="0">
                <a:solidFill>
                  <a:schemeClr val="bg1"/>
                </a:solidFill>
                <a:latin typeface="+mj-lt"/>
                <a:cs typeface="Segoe UI Light"/>
              </a:rPr>
              <a:t> types</a:t>
            </a:r>
            <a:r>
              <a:rPr sz="1800" b="0" spc="5" dirty="0">
                <a:solidFill>
                  <a:schemeClr val="bg1"/>
                </a:solidFill>
                <a:latin typeface="+mj-lt"/>
                <a:cs typeface="Segoe UI Light"/>
              </a:rPr>
              <a:t> </a:t>
            </a:r>
            <a:r>
              <a:rPr lang="en-US" sz="1800" b="0" spc="5" dirty="0">
                <a:solidFill>
                  <a:schemeClr val="bg1"/>
                </a:solidFill>
                <a:latin typeface="+mj-lt"/>
                <a:cs typeface="Segoe UI Light"/>
              </a:rPr>
              <a:t>ES-L1, GEO, HEO, and SSO all have </a:t>
            </a:r>
            <a:r>
              <a:rPr sz="1800" b="0" dirty="0">
                <a:solidFill>
                  <a:schemeClr val="bg1"/>
                </a:solidFill>
                <a:latin typeface="+mj-lt"/>
                <a:cs typeface="Segoe UI Light"/>
              </a:rPr>
              <a:t>the</a:t>
            </a:r>
            <a:r>
              <a:rPr sz="1800" b="0" spc="-5" dirty="0">
                <a:solidFill>
                  <a:schemeClr val="bg1"/>
                </a:solidFill>
                <a:latin typeface="+mj-lt"/>
                <a:cs typeface="Segoe UI Light"/>
              </a:rPr>
              <a:t> best </a:t>
            </a:r>
            <a:r>
              <a:rPr lang="en-US" spc="-5" dirty="0">
                <a:solidFill>
                  <a:schemeClr val="bg1"/>
                </a:solidFill>
                <a:latin typeface="+mj-lt"/>
                <a:cs typeface="Segoe UI Light"/>
              </a:rPr>
              <a:t>success rate of 100%</a:t>
            </a:r>
            <a:endParaRPr sz="1800" dirty="0">
              <a:solidFill>
                <a:schemeClr val="bg1"/>
              </a:solidFill>
              <a:latin typeface="+mj-lt"/>
              <a:cs typeface="Segoe UI Light"/>
            </a:endParaRPr>
          </a:p>
        </p:txBody>
      </p:sp>
      <p:pic>
        <p:nvPicPr>
          <p:cNvPr id="10" name="Picture 9">
            <a:extLst>
              <a:ext uri="{FF2B5EF4-FFF2-40B4-BE49-F238E27FC236}">
                <a16:creationId xmlns:a16="http://schemas.microsoft.com/office/drawing/2014/main" id="{76DD1D71-BFAB-47A8-A9FE-7831237859FB}"/>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2" name="object 2"/>
          <p:cNvSpPr txBox="1"/>
          <p:nvPr/>
        </p:nvSpPr>
        <p:spPr>
          <a:xfrm>
            <a:off x="381000" y="355177"/>
            <a:ext cx="5943600" cy="540661"/>
          </a:xfrm>
          <a:prstGeom prst="rect">
            <a:avLst/>
          </a:prstGeom>
        </p:spPr>
        <p:txBody>
          <a:bodyPr vert="horz" wrap="square" lIns="0" tIns="67945" rIns="0" bIns="0" rtlCol="0">
            <a:spAutoFit/>
          </a:bodyPr>
          <a:lstStyle/>
          <a:p>
            <a:pPr marL="12700" marR="5080">
              <a:lnSpc>
                <a:spcPts val="3460"/>
              </a:lnSpc>
              <a:spcBef>
                <a:spcPts val="535"/>
              </a:spcBef>
            </a:pPr>
            <a:r>
              <a:rPr sz="4000" b="1" spc="-5" dirty="0">
                <a:solidFill>
                  <a:schemeClr val="bg1"/>
                </a:solidFill>
                <a:latin typeface="+mj-lt"/>
                <a:cs typeface="Calibri"/>
              </a:rPr>
              <a:t>Success</a:t>
            </a:r>
            <a:r>
              <a:rPr sz="4000" b="1" spc="-10" dirty="0">
                <a:solidFill>
                  <a:schemeClr val="bg1"/>
                </a:solidFill>
                <a:latin typeface="+mj-lt"/>
                <a:cs typeface="Calibri"/>
              </a:rPr>
              <a:t> </a:t>
            </a:r>
            <a:r>
              <a:rPr sz="4000" b="1" spc="-40" dirty="0">
                <a:solidFill>
                  <a:schemeClr val="bg1"/>
                </a:solidFill>
                <a:latin typeface="+mj-lt"/>
                <a:cs typeface="Calibri"/>
              </a:rPr>
              <a:t>rate</a:t>
            </a:r>
            <a:r>
              <a:rPr sz="4000" b="1" spc="-20" dirty="0">
                <a:solidFill>
                  <a:schemeClr val="bg1"/>
                </a:solidFill>
                <a:latin typeface="+mj-lt"/>
                <a:cs typeface="Calibri"/>
              </a:rPr>
              <a:t> </a:t>
            </a:r>
            <a:r>
              <a:rPr sz="4000" b="1" spc="-10" dirty="0">
                <a:solidFill>
                  <a:schemeClr val="bg1"/>
                </a:solidFill>
                <a:latin typeface="+mj-lt"/>
                <a:cs typeface="Calibri"/>
              </a:rPr>
              <a:t>vs.</a:t>
            </a:r>
            <a:r>
              <a:rPr sz="4000" b="1" spc="-15" dirty="0">
                <a:solidFill>
                  <a:schemeClr val="bg1"/>
                </a:solidFill>
                <a:latin typeface="+mj-lt"/>
                <a:cs typeface="Calibri"/>
              </a:rPr>
              <a:t> </a:t>
            </a:r>
            <a:r>
              <a:rPr sz="4000" b="1" spc="-5" dirty="0">
                <a:solidFill>
                  <a:schemeClr val="bg1"/>
                </a:solidFill>
                <a:latin typeface="+mj-lt"/>
                <a:cs typeface="Calibri"/>
              </a:rPr>
              <a:t>Orbit </a:t>
            </a:r>
            <a:r>
              <a:rPr sz="4000" b="1" spc="-705" dirty="0">
                <a:solidFill>
                  <a:schemeClr val="bg1"/>
                </a:solidFill>
                <a:latin typeface="+mj-lt"/>
                <a:cs typeface="Calibri"/>
              </a:rPr>
              <a:t> </a:t>
            </a:r>
            <a:r>
              <a:rPr sz="4000" b="1" dirty="0">
                <a:solidFill>
                  <a:schemeClr val="bg1"/>
                </a:solidFill>
                <a:latin typeface="+mj-lt"/>
                <a:cs typeface="Calibri"/>
              </a:rPr>
              <a:t>type</a:t>
            </a:r>
            <a:endParaRPr sz="4000" dirty="0">
              <a:solidFill>
                <a:schemeClr val="bg1"/>
              </a:solidFill>
              <a:latin typeface="+mj-lt"/>
              <a:cs typeface="Calibri"/>
            </a:endParaRPr>
          </a:p>
        </p:txBody>
      </p:sp>
      <p:pic>
        <p:nvPicPr>
          <p:cNvPr id="9" name="Picture 8">
            <a:extLst>
              <a:ext uri="{FF2B5EF4-FFF2-40B4-BE49-F238E27FC236}">
                <a16:creationId xmlns:a16="http://schemas.microsoft.com/office/drawing/2014/main" id="{C4182228-61E4-4BE6-A04F-02E59635CF0A}"/>
              </a:ext>
            </a:extLst>
          </p:cNvPr>
          <p:cNvPicPr>
            <a:picLocks noChangeAspect="1"/>
          </p:cNvPicPr>
          <p:nvPr/>
        </p:nvPicPr>
        <p:blipFill>
          <a:blip r:embed="rId3"/>
          <a:stretch>
            <a:fillRect/>
          </a:stretch>
        </p:blipFill>
        <p:spPr>
          <a:xfrm>
            <a:off x="456891" y="1594461"/>
            <a:ext cx="7480911" cy="49083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9982200" y="3997009"/>
            <a:ext cx="1981200" cy="2505814"/>
          </a:xfrm>
          <a:prstGeom prst="rect">
            <a:avLst/>
          </a:prstGeom>
        </p:spPr>
        <p:txBody>
          <a:bodyPr vert="horz" wrap="square" lIns="0" tIns="12700" rIns="0" bIns="0" rtlCol="0">
            <a:spAutoFit/>
          </a:bodyPr>
          <a:lstStyle/>
          <a:p>
            <a:pPr marL="12700" marR="5080">
              <a:lnSpc>
                <a:spcPct val="100000"/>
              </a:lnSpc>
              <a:spcBef>
                <a:spcPts val="100"/>
              </a:spcBef>
            </a:pPr>
            <a:r>
              <a:rPr lang="en-US" spc="-85" dirty="0">
                <a:solidFill>
                  <a:schemeClr val="bg1"/>
                </a:solidFill>
                <a:latin typeface="+mj-lt"/>
                <a:cs typeface="Segoe UI Light"/>
              </a:rPr>
              <a:t>This graph suggests that as flight numbers increase for most of the launch sites, the launch success rate increases. This isn’t clear for all sites since some sites don’t have many data samples.</a:t>
            </a:r>
            <a:endParaRPr sz="1800" dirty="0">
              <a:solidFill>
                <a:schemeClr val="bg1"/>
              </a:solidFill>
              <a:latin typeface="+mj-lt"/>
              <a:cs typeface="Segoe UI Light"/>
            </a:endParaRPr>
          </a:p>
        </p:txBody>
      </p:sp>
      <p:pic>
        <p:nvPicPr>
          <p:cNvPr id="9" name="Picture 8">
            <a:extLst>
              <a:ext uri="{FF2B5EF4-FFF2-40B4-BE49-F238E27FC236}">
                <a16:creationId xmlns:a16="http://schemas.microsoft.com/office/drawing/2014/main" id="{38AEDAA9-BB17-4FA2-ACAF-575AEDC24066}"/>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3" name="object 3"/>
          <p:cNvSpPr txBox="1">
            <a:spLocks noGrp="1"/>
          </p:cNvSpPr>
          <p:nvPr>
            <p:ph type="title"/>
          </p:nvPr>
        </p:nvSpPr>
        <p:spPr>
          <a:xfrm>
            <a:off x="457200" y="355177"/>
            <a:ext cx="6248400" cy="540661"/>
          </a:xfrm>
          <a:prstGeom prst="rect">
            <a:avLst/>
          </a:prstGeom>
        </p:spPr>
        <p:txBody>
          <a:bodyPr vert="horz" wrap="square" lIns="0" tIns="67945" rIns="0" bIns="0" rtlCol="0">
            <a:spAutoFit/>
          </a:bodyPr>
          <a:lstStyle/>
          <a:p>
            <a:pPr marL="12700" marR="5080">
              <a:lnSpc>
                <a:spcPts val="3460"/>
              </a:lnSpc>
              <a:spcBef>
                <a:spcPts val="535"/>
              </a:spcBef>
            </a:pPr>
            <a:r>
              <a:rPr sz="4000" b="1" spc="-10" dirty="0">
                <a:latin typeface="+mj-lt"/>
                <a:cs typeface="Calibri"/>
              </a:rPr>
              <a:t>Flight</a:t>
            </a:r>
            <a:r>
              <a:rPr sz="4000" b="1" spc="-25" dirty="0">
                <a:latin typeface="+mj-lt"/>
                <a:cs typeface="Calibri"/>
              </a:rPr>
              <a:t> </a:t>
            </a:r>
            <a:r>
              <a:rPr sz="4000" b="1" spc="-5" dirty="0">
                <a:latin typeface="+mj-lt"/>
                <a:cs typeface="Calibri"/>
              </a:rPr>
              <a:t>Number</a:t>
            </a:r>
            <a:r>
              <a:rPr sz="4000" b="1" spc="-35" dirty="0">
                <a:latin typeface="+mj-lt"/>
                <a:cs typeface="Calibri"/>
              </a:rPr>
              <a:t> </a:t>
            </a:r>
            <a:r>
              <a:rPr sz="4000" b="1" spc="-10" dirty="0">
                <a:latin typeface="+mj-lt"/>
                <a:cs typeface="Calibri"/>
              </a:rPr>
              <a:t>vs. </a:t>
            </a:r>
            <a:r>
              <a:rPr sz="4000" b="1" spc="-710" dirty="0">
                <a:latin typeface="+mj-lt"/>
                <a:cs typeface="Calibri"/>
              </a:rPr>
              <a:t> </a:t>
            </a:r>
            <a:r>
              <a:rPr sz="4000" b="1" spc="-5" dirty="0">
                <a:latin typeface="+mj-lt"/>
                <a:cs typeface="Calibri"/>
              </a:rPr>
              <a:t>Orbit</a:t>
            </a:r>
            <a:r>
              <a:rPr sz="4000" b="1" spc="-15" dirty="0">
                <a:latin typeface="+mj-lt"/>
                <a:cs typeface="Calibri"/>
              </a:rPr>
              <a:t> </a:t>
            </a:r>
            <a:r>
              <a:rPr sz="4000" b="1" spc="-5" dirty="0">
                <a:latin typeface="+mj-lt"/>
                <a:cs typeface="Calibri"/>
              </a:rPr>
              <a:t>type</a:t>
            </a:r>
          </a:p>
        </p:txBody>
      </p:sp>
      <p:pic>
        <p:nvPicPr>
          <p:cNvPr id="4" name="Picture 3">
            <a:extLst>
              <a:ext uri="{FF2B5EF4-FFF2-40B4-BE49-F238E27FC236}">
                <a16:creationId xmlns:a16="http://schemas.microsoft.com/office/drawing/2014/main" id="{6ADBEDD7-C747-4B80-9333-7682FE01BFD9}"/>
              </a:ext>
            </a:extLst>
          </p:cNvPr>
          <p:cNvPicPr>
            <a:picLocks noChangeAspect="1"/>
          </p:cNvPicPr>
          <p:nvPr/>
        </p:nvPicPr>
        <p:blipFill>
          <a:blip r:embed="rId3"/>
          <a:stretch>
            <a:fillRect/>
          </a:stretch>
        </p:blipFill>
        <p:spPr>
          <a:xfrm>
            <a:off x="457200" y="1782836"/>
            <a:ext cx="9220200" cy="47004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33056" y="1981200"/>
            <a:ext cx="2362200" cy="2782813"/>
          </a:xfrm>
          <a:prstGeom prst="rect">
            <a:avLst/>
          </a:prstGeom>
        </p:spPr>
        <p:txBody>
          <a:bodyPr vert="horz" wrap="square" lIns="0" tIns="12700" rIns="0" bIns="0" rtlCol="0">
            <a:spAutoFit/>
          </a:bodyPr>
          <a:lstStyle/>
          <a:p>
            <a:pPr marL="12700" marR="5080">
              <a:lnSpc>
                <a:spcPct val="100000"/>
              </a:lnSpc>
              <a:spcBef>
                <a:spcPts val="100"/>
              </a:spcBef>
            </a:pPr>
            <a:r>
              <a:rPr lang="en-US" sz="2000" spc="-90" dirty="0">
                <a:solidFill>
                  <a:schemeClr val="bg1"/>
                </a:solidFill>
                <a:latin typeface="+mj-lt"/>
                <a:cs typeface="Segoe UI Light"/>
              </a:rPr>
              <a:t>It’s not clear to show the relationship between payload mass and launch success rate for the different orbit types since there isn’t a broad range of payload mass values used for each orbit.</a:t>
            </a:r>
            <a:endParaRPr sz="2000" dirty="0">
              <a:solidFill>
                <a:schemeClr val="bg1"/>
              </a:solidFill>
              <a:latin typeface="+mj-lt"/>
              <a:cs typeface="Segoe UI Light"/>
            </a:endParaRPr>
          </a:p>
        </p:txBody>
      </p:sp>
      <p:pic>
        <p:nvPicPr>
          <p:cNvPr id="7" name="Picture 6">
            <a:extLst>
              <a:ext uri="{FF2B5EF4-FFF2-40B4-BE49-F238E27FC236}">
                <a16:creationId xmlns:a16="http://schemas.microsoft.com/office/drawing/2014/main" id="{728E9981-9A3D-4230-B5EE-193953A6245E}"/>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3" name="object 3"/>
          <p:cNvSpPr txBox="1">
            <a:spLocks noGrp="1"/>
          </p:cNvSpPr>
          <p:nvPr>
            <p:ph type="title"/>
          </p:nvPr>
        </p:nvSpPr>
        <p:spPr>
          <a:xfrm>
            <a:off x="533400" y="331164"/>
            <a:ext cx="5264100" cy="585545"/>
          </a:xfrm>
          <a:prstGeom prst="rect">
            <a:avLst/>
          </a:prstGeom>
        </p:spPr>
        <p:txBody>
          <a:bodyPr vert="horz" wrap="square" lIns="0" tIns="74295" rIns="0" bIns="0" rtlCol="0">
            <a:spAutoFit/>
          </a:bodyPr>
          <a:lstStyle/>
          <a:p>
            <a:pPr marL="12700" marR="5080">
              <a:lnSpc>
                <a:spcPts val="3890"/>
              </a:lnSpc>
              <a:spcBef>
                <a:spcPts val="585"/>
              </a:spcBef>
            </a:pPr>
            <a:r>
              <a:rPr sz="4000" b="1" spc="-20" dirty="0">
                <a:latin typeface="+mj-lt"/>
                <a:cs typeface="Calibri"/>
              </a:rPr>
              <a:t>Payload</a:t>
            </a:r>
            <a:r>
              <a:rPr sz="4000" b="1" spc="-70" dirty="0">
                <a:latin typeface="+mj-lt"/>
                <a:cs typeface="Calibri"/>
              </a:rPr>
              <a:t> </a:t>
            </a:r>
            <a:r>
              <a:rPr sz="4000" b="1" spc="-5" dirty="0">
                <a:latin typeface="+mj-lt"/>
                <a:cs typeface="Calibri"/>
              </a:rPr>
              <a:t>vs.</a:t>
            </a:r>
            <a:r>
              <a:rPr sz="4000" b="1" spc="-45" dirty="0">
                <a:latin typeface="+mj-lt"/>
                <a:cs typeface="Calibri"/>
              </a:rPr>
              <a:t> </a:t>
            </a:r>
            <a:r>
              <a:rPr sz="4000" b="1" spc="-5" dirty="0">
                <a:latin typeface="+mj-lt"/>
                <a:cs typeface="Calibri"/>
              </a:rPr>
              <a:t>Orbit </a:t>
            </a:r>
            <a:r>
              <a:rPr sz="4000" b="1" spc="-800" dirty="0">
                <a:latin typeface="+mj-lt"/>
                <a:cs typeface="Calibri"/>
              </a:rPr>
              <a:t> </a:t>
            </a:r>
            <a:r>
              <a:rPr sz="4000" b="1" dirty="0">
                <a:latin typeface="+mj-lt"/>
                <a:cs typeface="Calibri"/>
              </a:rPr>
              <a:t>type</a:t>
            </a:r>
            <a:endParaRPr sz="4000" dirty="0">
              <a:latin typeface="+mj-lt"/>
              <a:cs typeface="Calibri"/>
            </a:endParaRPr>
          </a:p>
        </p:txBody>
      </p:sp>
      <p:pic>
        <p:nvPicPr>
          <p:cNvPr id="8" name="Picture 7">
            <a:extLst>
              <a:ext uri="{FF2B5EF4-FFF2-40B4-BE49-F238E27FC236}">
                <a16:creationId xmlns:a16="http://schemas.microsoft.com/office/drawing/2014/main" id="{E14CFDBD-442B-4F27-952D-536A00F702C2}"/>
              </a:ext>
            </a:extLst>
          </p:cNvPr>
          <p:cNvPicPr>
            <a:picLocks noChangeAspect="1"/>
          </p:cNvPicPr>
          <p:nvPr/>
        </p:nvPicPr>
        <p:blipFill>
          <a:blip r:embed="rId3"/>
          <a:stretch>
            <a:fillRect/>
          </a:stretch>
        </p:blipFill>
        <p:spPr>
          <a:xfrm>
            <a:off x="2971800" y="1981200"/>
            <a:ext cx="8787144" cy="44459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546912" y="1981200"/>
            <a:ext cx="3263088" cy="1977464"/>
          </a:xfrm>
          <a:prstGeom prst="rect">
            <a:avLst/>
          </a:prstGeom>
        </p:spPr>
        <p:txBody>
          <a:bodyPr vert="horz" wrap="square" lIns="0" tIns="12700" rIns="0" bIns="0" rtlCol="0">
            <a:spAutoFit/>
          </a:bodyPr>
          <a:lstStyle/>
          <a:p>
            <a:pPr marL="12700" marR="5080">
              <a:lnSpc>
                <a:spcPct val="100000"/>
              </a:lnSpc>
              <a:spcBef>
                <a:spcPts val="100"/>
              </a:spcBef>
            </a:pPr>
            <a:r>
              <a:rPr lang="en-US" b="0" spc="-5" dirty="0">
                <a:solidFill>
                  <a:schemeClr val="bg1"/>
                </a:solidFill>
                <a:latin typeface="+mj-lt"/>
                <a:cs typeface="Segoe UI Light"/>
              </a:rPr>
              <a:t>This graph clearly shows that the success rates over the years have been increasing, with slight drops in 2018 and 2020.</a:t>
            </a:r>
          </a:p>
          <a:p>
            <a:pPr marL="12700" marR="5080">
              <a:lnSpc>
                <a:spcPct val="100000"/>
              </a:lnSpc>
              <a:spcBef>
                <a:spcPts val="100"/>
              </a:spcBef>
            </a:pPr>
            <a:endParaRPr lang="en-US" spc="-5" dirty="0">
              <a:solidFill>
                <a:schemeClr val="bg1"/>
              </a:solidFill>
              <a:latin typeface="+mj-lt"/>
              <a:cs typeface="Segoe UI Light"/>
            </a:endParaRPr>
          </a:p>
          <a:p>
            <a:pPr marL="12700" marR="5080">
              <a:lnSpc>
                <a:spcPct val="100000"/>
              </a:lnSpc>
              <a:spcBef>
                <a:spcPts val="100"/>
              </a:spcBef>
            </a:pPr>
            <a:r>
              <a:rPr lang="en-US" b="0" spc="-5" dirty="0">
                <a:solidFill>
                  <a:schemeClr val="bg1"/>
                </a:solidFill>
                <a:latin typeface="+mj-lt"/>
                <a:cs typeface="Segoe UI Light"/>
              </a:rPr>
              <a:t>There were no successful launches until 2014.</a:t>
            </a:r>
          </a:p>
        </p:txBody>
      </p:sp>
      <p:pic>
        <p:nvPicPr>
          <p:cNvPr id="7" name="Picture 6">
            <a:extLst>
              <a:ext uri="{FF2B5EF4-FFF2-40B4-BE49-F238E27FC236}">
                <a16:creationId xmlns:a16="http://schemas.microsoft.com/office/drawing/2014/main" id="{59565981-E009-47ED-A6E1-09934134A8F0}"/>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3" name="object 3"/>
          <p:cNvSpPr txBox="1">
            <a:spLocks noGrp="1"/>
          </p:cNvSpPr>
          <p:nvPr>
            <p:ph type="title"/>
          </p:nvPr>
        </p:nvSpPr>
        <p:spPr>
          <a:xfrm>
            <a:off x="546912" y="331164"/>
            <a:ext cx="6615888" cy="585545"/>
          </a:xfrm>
          <a:prstGeom prst="rect">
            <a:avLst/>
          </a:prstGeom>
        </p:spPr>
        <p:txBody>
          <a:bodyPr vert="horz" wrap="square" lIns="0" tIns="74295" rIns="0" bIns="0" rtlCol="0">
            <a:spAutoFit/>
          </a:bodyPr>
          <a:lstStyle/>
          <a:p>
            <a:pPr marL="12700" marR="5080">
              <a:lnSpc>
                <a:spcPts val="3890"/>
              </a:lnSpc>
              <a:spcBef>
                <a:spcPts val="585"/>
              </a:spcBef>
            </a:pPr>
            <a:r>
              <a:rPr sz="4000" b="1" dirty="0">
                <a:latin typeface="+mj-lt"/>
                <a:cs typeface="Calibri"/>
              </a:rPr>
              <a:t>Launch</a:t>
            </a:r>
            <a:r>
              <a:rPr sz="4000" b="1" spc="-55" dirty="0">
                <a:latin typeface="+mj-lt"/>
                <a:cs typeface="Calibri"/>
              </a:rPr>
              <a:t> </a:t>
            </a:r>
            <a:r>
              <a:rPr sz="4000" b="1" spc="-5" dirty="0">
                <a:latin typeface="+mj-lt"/>
                <a:cs typeface="Calibri"/>
              </a:rPr>
              <a:t>success </a:t>
            </a:r>
            <a:r>
              <a:rPr sz="4000" b="1" spc="-800" dirty="0">
                <a:latin typeface="+mj-lt"/>
                <a:cs typeface="Calibri"/>
              </a:rPr>
              <a:t> </a:t>
            </a:r>
            <a:r>
              <a:rPr sz="4000" b="1" spc="-10" dirty="0">
                <a:latin typeface="+mj-lt"/>
                <a:cs typeface="Calibri"/>
              </a:rPr>
              <a:t>yearly</a:t>
            </a:r>
            <a:r>
              <a:rPr sz="4000" b="1" spc="-40" dirty="0">
                <a:latin typeface="+mj-lt"/>
                <a:cs typeface="Calibri"/>
              </a:rPr>
              <a:t> </a:t>
            </a:r>
            <a:r>
              <a:rPr sz="4000" b="1" spc="-10" dirty="0">
                <a:latin typeface="+mj-lt"/>
                <a:cs typeface="Calibri"/>
              </a:rPr>
              <a:t>trend</a:t>
            </a:r>
            <a:endParaRPr sz="4000" dirty="0">
              <a:latin typeface="+mj-lt"/>
              <a:cs typeface="Calibri"/>
            </a:endParaRPr>
          </a:p>
        </p:txBody>
      </p:sp>
      <p:pic>
        <p:nvPicPr>
          <p:cNvPr id="8" name="Picture 7">
            <a:extLst>
              <a:ext uri="{FF2B5EF4-FFF2-40B4-BE49-F238E27FC236}">
                <a16:creationId xmlns:a16="http://schemas.microsoft.com/office/drawing/2014/main" id="{559D823B-CB6C-4B10-9F44-934E55B4A814}"/>
              </a:ext>
            </a:extLst>
          </p:cNvPr>
          <p:cNvPicPr>
            <a:picLocks noChangeAspect="1"/>
          </p:cNvPicPr>
          <p:nvPr/>
        </p:nvPicPr>
        <p:blipFill>
          <a:blip r:embed="rId3"/>
          <a:stretch>
            <a:fillRect/>
          </a:stretch>
        </p:blipFill>
        <p:spPr>
          <a:xfrm>
            <a:off x="4499994" y="1485362"/>
            <a:ext cx="7145094" cy="49466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sp>
          <p:nvSpPr>
            <p:cNvPr id="4" name="object 4"/>
            <p:cNvSpPr/>
            <p:nvPr/>
          </p:nvSpPr>
          <p:spPr>
            <a:xfrm>
              <a:off x="4279392" y="659891"/>
              <a:ext cx="3633470" cy="1191895"/>
            </a:xfrm>
            <a:custGeom>
              <a:avLst/>
              <a:gdLst/>
              <a:ahLst/>
              <a:cxnLst/>
              <a:rect l="l" t="t" r="r" b="b"/>
              <a:pathLst>
                <a:path w="3633470" h="1191895">
                  <a:moveTo>
                    <a:pt x="3434588" y="0"/>
                  </a:moveTo>
                  <a:lnTo>
                    <a:pt x="198628" y="0"/>
                  </a:lnTo>
                  <a:lnTo>
                    <a:pt x="153075" y="5244"/>
                  </a:lnTo>
                  <a:lnTo>
                    <a:pt x="111263" y="20183"/>
                  </a:lnTo>
                  <a:lnTo>
                    <a:pt x="74384" y="43627"/>
                  </a:lnTo>
                  <a:lnTo>
                    <a:pt x="43627" y="74384"/>
                  </a:lnTo>
                  <a:lnTo>
                    <a:pt x="20183" y="111263"/>
                  </a:lnTo>
                  <a:lnTo>
                    <a:pt x="5244" y="153075"/>
                  </a:lnTo>
                  <a:lnTo>
                    <a:pt x="0" y="198628"/>
                  </a:lnTo>
                  <a:lnTo>
                    <a:pt x="0" y="993140"/>
                  </a:lnTo>
                  <a:lnTo>
                    <a:pt x="5244" y="1038692"/>
                  </a:lnTo>
                  <a:lnTo>
                    <a:pt x="20183" y="1080504"/>
                  </a:lnTo>
                  <a:lnTo>
                    <a:pt x="43627" y="1117383"/>
                  </a:lnTo>
                  <a:lnTo>
                    <a:pt x="74384" y="1148140"/>
                  </a:lnTo>
                  <a:lnTo>
                    <a:pt x="111263" y="1171584"/>
                  </a:lnTo>
                  <a:lnTo>
                    <a:pt x="153075" y="1186523"/>
                  </a:lnTo>
                  <a:lnTo>
                    <a:pt x="198628" y="1191768"/>
                  </a:lnTo>
                  <a:lnTo>
                    <a:pt x="3434588" y="1191768"/>
                  </a:lnTo>
                  <a:lnTo>
                    <a:pt x="3480140" y="1186523"/>
                  </a:lnTo>
                  <a:lnTo>
                    <a:pt x="3521952" y="1171584"/>
                  </a:lnTo>
                  <a:lnTo>
                    <a:pt x="3558831" y="1148140"/>
                  </a:lnTo>
                  <a:lnTo>
                    <a:pt x="3589588" y="1117383"/>
                  </a:lnTo>
                  <a:lnTo>
                    <a:pt x="3613032" y="1080504"/>
                  </a:lnTo>
                  <a:lnTo>
                    <a:pt x="3627971" y="1038692"/>
                  </a:lnTo>
                  <a:lnTo>
                    <a:pt x="3633216" y="993140"/>
                  </a:lnTo>
                  <a:lnTo>
                    <a:pt x="3633216" y="198628"/>
                  </a:lnTo>
                  <a:lnTo>
                    <a:pt x="3627971" y="153075"/>
                  </a:lnTo>
                  <a:lnTo>
                    <a:pt x="3613032" y="111263"/>
                  </a:lnTo>
                  <a:lnTo>
                    <a:pt x="3589588" y="74384"/>
                  </a:lnTo>
                  <a:lnTo>
                    <a:pt x="3558831" y="43627"/>
                  </a:lnTo>
                  <a:lnTo>
                    <a:pt x="3521952" y="20183"/>
                  </a:lnTo>
                  <a:lnTo>
                    <a:pt x="3480140" y="5244"/>
                  </a:lnTo>
                  <a:lnTo>
                    <a:pt x="3434588" y="0"/>
                  </a:lnTo>
                  <a:close/>
                </a:path>
              </a:pathLst>
            </a:custGeom>
            <a:solidFill>
              <a:srgbClr val="B74600"/>
            </a:solidFill>
          </p:spPr>
          <p:txBody>
            <a:bodyPr wrap="square" lIns="0" tIns="0" rIns="0" bIns="0" rtlCol="0"/>
            <a:lstStyle/>
            <a:p>
              <a:endParaRPr/>
            </a:p>
          </p:txBody>
        </p:sp>
        <p:sp>
          <p:nvSpPr>
            <p:cNvPr id="5" name="object 5"/>
            <p:cNvSpPr/>
            <p:nvPr/>
          </p:nvSpPr>
          <p:spPr>
            <a:xfrm>
              <a:off x="4279392" y="659891"/>
              <a:ext cx="3633470" cy="1191895"/>
            </a:xfrm>
            <a:custGeom>
              <a:avLst/>
              <a:gdLst/>
              <a:ahLst/>
              <a:cxnLst/>
              <a:rect l="l" t="t" r="r" b="b"/>
              <a:pathLst>
                <a:path w="3633470" h="1191895">
                  <a:moveTo>
                    <a:pt x="0" y="198628"/>
                  </a:moveTo>
                  <a:lnTo>
                    <a:pt x="5244" y="153075"/>
                  </a:lnTo>
                  <a:lnTo>
                    <a:pt x="20183" y="111263"/>
                  </a:lnTo>
                  <a:lnTo>
                    <a:pt x="43627" y="74384"/>
                  </a:lnTo>
                  <a:lnTo>
                    <a:pt x="74384" y="43627"/>
                  </a:lnTo>
                  <a:lnTo>
                    <a:pt x="111263" y="20183"/>
                  </a:lnTo>
                  <a:lnTo>
                    <a:pt x="153075" y="5244"/>
                  </a:lnTo>
                  <a:lnTo>
                    <a:pt x="198628" y="0"/>
                  </a:lnTo>
                  <a:lnTo>
                    <a:pt x="3434588" y="0"/>
                  </a:lnTo>
                  <a:lnTo>
                    <a:pt x="3480140" y="5244"/>
                  </a:lnTo>
                  <a:lnTo>
                    <a:pt x="3521952" y="20183"/>
                  </a:lnTo>
                  <a:lnTo>
                    <a:pt x="3558831" y="43627"/>
                  </a:lnTo>
                  <a:lnTo>
                    <a:pt x="3589588" y="74384"/>
                  </a:lnTo>
                  <a:lnTo>
                    <a:pt x="3613032" y="111263"/>
                  </a:lnTo>
                  <a:lnTo>
                    <a:pt x="3627971" y="153075"/>
                  </a:lnTo>
                  <a:lnTo>
                    <a:pt x="3633216" y="198628"/>
                  </a:lnTo>
                  <a:lnTo>
                    <a:pt x="3633216" y="993140"/>
                  </a:lnTo>
                  <a:lnTo>
                    <a:pt x="3627971" y="1038692"/>
                  </a:lnTo>
                  <a:lnTo>
                    <a:pt x="3613032" y="1080504"/>
                  </a:lnTo>
                  <a:lnTo>
                    <a:pt x="3589588" y="1117383"/>
                  </a:lnTo>
                  <a:lnTo>
                    <a:pt x="3558831" y="1148140"/>
                  </a:lnTo>
                  <a:lnTo>
                    <a:pt x="3521952" y="1171584"/>
                  </a:lnTo>
                  <a:lnTo>
                    <a:pt x="3480140" y="1186523"/>
                  </a:lnTo>
                  <a:lnTo>
                    <a:pt x="3434588" y="1191768"/>
                  </a:lnTo>
                  <a:lnTo>
                    <a:pt x="198628" y="1191768"/>
                  </a:lnTo>
                  <a:lnTo>
                    <a:pt x="153075" y="1186523"/>
                  </a:lnTo>
                  <a:lnTo>
                    <a:pt x="111263" y="1171584"/>
                  </a:lnTo>
                  <a:lnTo>
                    <a:pt x="74384" y="1148140"/>
                  </a:lnTo>
                  <a:lnTo>
                    <a:pt x="43627" y="1117383"/>
                  </a:lnTo>
                  <a:lnTo>
                    <a:pt x="20183" y="1080504"/>
                  </a:lnTo>
                  <a:lnTo>
                    <a:pt x="5244" y="1038692"/>
                  </a:lnTo>
                  <a:lnTo>
                    <a:pt x="0" y="993140"/>
                  </a:lnTo>
                  <a:lnTo>
                    <a:pt x="0" y="198628"/>
                  </a:lnTo>
                  <a:close/>
                </a:path>
              </a:pathLst>
            </a:custGeom>
            <a:ln w="12700">
              <a:solidFill>
                <a:srgbClr val="B74600"/>
              </a:solidFill>
            </a:ln>
          </p:spPr>
          <p:txBody>
            <a:bodyPr wrap="square" lIns="0" tIns="0" rIns="0" bIns="0" rtlCol="0"/>
            <a:lstStyle/>
            <a:p>
              <a:endParaRPr/>
            </a:p>
          </p:txBody>
        </p:sp>
      </p:grpSp>
      <p:sp>
        <p:nvSpPr>
          <p:cNvPr id="6" name="object 6"/>
          <p:cNvSpPr txBox="1">
            <a:spLocks noGrp="1"/>
          </p:cNvSpPr>
          <p:nvPr>
            <p:ph type="title"/>
          </p:nvPr>
        </p:nvSpPr>
        <p:spPr>
          <a:xfrm>
            <a:off x="4588509" y="860501"/>
            <a:ext cx="3016885" cy="757555"/>
          </a:xfrm>
          <a:prstGeom prst="rect">
            <a:avLst/>
          </a:prstGeom>
        </p:spPr>
        <p:txBody>
          <a:bodyPr vert="horz" wrap="square" lIns="0" tIns="12700" rIns="0" bIns="0" rtlCol="0">
            <a:spAutoFit/>
          </a:bodyPr>
          <a:lstStyle/>
          <a:p>
            <a:pPr marL="12700">
              <a:lnSpc>
                <a:spcPct val="100000"/>
              </a:lnSpc>
              <a:spcBef>
                <a:spcPts val="100"/>
              </a:spcBef>
            </a:pPr>
            <a:r>
              <a:rPr sz="4800" b="1" dirty="0">
                <a:latin typeface="Arial"/>
                <a:cs typeface="Arial"/>
              </a:rPr>
              <a:t>E</a:t>
            </a:r>
            <a:r>
              <a:rPr lang="en-SG" sz="4800" b="1" dirty="0">
                <a:latin typeface="Arial"/>
                <a:cs typeface="Arial"/>
              </a:rPr>
              <a:t>D</a:t>
            </a:r>
            <a:r>
              <a:rPr sz="4800" b="1" dirty="0">
                <a:latin typeface="Arial"/>
                <a:cs typeface="Arial"/>
              </a:rPr>
              <a:t>A</a:t>
            </a:r>
            <a:r>
              <a:rPr sz="4800" b="1" spc="-280" dirty="0">
                <a:latin typeface="Arial"/>
                <a:cs typeface="Arial"/>
              </a:rPr>
              <a:t> </a:t>
            </a:r>
            <a:r>
              <a:rPr sz="4800" b="1" dirty="0">
                <a:latin typeface="Arial"/>
                <a:cs typeface="Arial"/>
              </a:rPr>
              <a:t>WITH</a:t>
            </a:r>
            <a:endParaRPr sz="48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664154" y="1841847"/>
            <a:ext cx="9241846" cy="1165063"/>
          </a:xfrm>
          <a:prstGeom prst="rect">
            <a:avLst/>
          </a:prstGeom>
        </p:spPr>
        <p:txBody>
          <a:bodyPr vert="horz" wrap="square" lIns="0" tIns="13335" rIns="0" bIns="0" rtlCol="0">
            <a:spAutoFit/>
          </a:bodyPr>
          <a:lstStyle/>
          <a:p>
            <a:pPr marL="12700">
              <a:lnSpc>
                <a:spcPct val="100000"/>
              </a:lnSpc>
              <a:spcBef>
                <a:spcPts val="105"/>
              </a:spcBef>
            </a:pPr>
            <a:r>
              <a:rPr lang="en-US" sz="3500" b="1" dirty="0">
                <a:solidFill>
                  <a:schemeClr val="bg1"/>
                </a:solidFill>
                <a:latin typeface="+mj-lt"/>
                <a:cs typeface="Calibri"/>
              </a:rPr>
              <a:t>SQL</a:t>
            </a:r>
            <a:r>
              <a:rPr lang="en-US" sz="3500" b="1" spc="-40" dirty="0">
                <a:solidFill>
                  <a:schemeClr val="bg1"/>
                </a:solidFill>
                <a:latin typeface="+mj-lt"/>
                <a:cs typeface="Calibri"/>
              </a:rPr>
              <a:t> </a:t>
            </a:r>
            <a:r>
              <a:rPr lang="en-US" sz="3500" b="1" spc="-20" dirty="0">
                <a:solidFill>
                  <a:schemeClr val="bg1"/>
                </a:solidFill>
                <a:latin typeface="+mj-lt"/>
                <a:cs typeface="Calibri"/>
              </a:rPr>
              <a:t>QUERY</a:t>
            </a:r>
            <a:endParaRPr lang="en-US" sz="3500" dirty="0">
              <a:solidFill>
                <a:schemeClr val="bg1"/>
              </a:solidFill>
              <a:latin typeface="+mj-lt"/>
              <a:cs typeface="Calibri"/>
            </a:endParaRPr>
          </a:p>
          <a:p>
            <a:pPr marL="12700">
              <a:lnSpc>
                <a:spcPct val="100000"/>
              </a:lnSpc>
              <a:spcBef>
                <a:spcPts val="1905"/>
              </a:spcBef>
            </a:pPr>
            <a:r>
              <a:rPr lang="en-US" sz="2400" b="0" spc="-5" dirty="0">
                <a:solidFill>
                  <a:schemeClr val="bg1"/>
                </a:solidFill>
                <a:latin typeface="+mj-lt"/>
                <a:cs typeface="Segoe UI Light"/>
              </a:rPr>
              <a:t>SELECT DISTINCT </a:t>
            </a:r>
            <a:r>
              <a:rPr lang="en-US" sz="2400" b="0" spc="-5" dirty="0" err="1">
                <a:solidFill>
                  <a:schemeClr val="bg1"/>
                </a:solidFill>
                <a:latin typeface="+mj-lt"/>
                <a:cs typeface="Segoe UI Light"/>
              </a:rPr>
              <a:t>Launch_Site</a:t>
            </a:r>
            <a:r>
              <a:rPr lang="en-US" sz="2400" b="0" spc="-5" dirty="0">
                <a:solidFill>
                  <a:schemeClr val="bg1"/>
                </a:solidFill>
                <a:latin typeface="+mj-lt"/>
                <a:cs typeface="Segoe UI Light"/>
              </a:rPr>
              <a:t> as "</a:t>
            </a:r>
            <a:r>
              <a:rPr lang="en-US" sz="2400" b="0" spc="-5" dirty="0" err="1">
                <a:solidFill>
                  <a:schemeClr val="bg1"/>
                </a:solidFill>
                <a:latin typeface="+mj-lt"/>
                <a:cs typeface="Segoe UI Light"/>
              </a:rPr>
              <a:t>Unique_Launch_Sites</a:t>
            </a:r>
            <a:r>
              <a:rPr lang="en-US" sz="2400" b="0" spc="-5" dirty="0">
                <a:solidFill>
                  <a:schemeClr val="bg1"/>
                </a:solidFill>
                <a:latin typeface="+mj-lt"/>
                <a:cs typeface="Segoe UI Light"/>
              </a:rPr>
              <a:t>" from SPACEXTBL</a:t>
            </a:r>
            <a:endParaRPr lang="en-US" sz="2400" dirty="0">
              <a:solidFill>
                <a:schemeClr val="bg1"/>
              </a:solidFill>
              <a:latin typeface="+mj-lt"/>
              <a:cs typeface="Segoe UI Light"/>
            </a:endParaRPr>
          </a:p>
        </p:txBody>
      </p:sp>
      <p:pic>
        <p:nvPicPr>
          <p:cNvPr id="10" name="Picture 9">
            <a:extLst>
              <a:ext uri="{FF2B5EF4-FFF2-40B4-BE49-F238E27FC236}">
                <a16:creationId xmlns:a16="http://schemas.microsoft.com/office/drawing/2014/main" id="{DC5BC325-407C-4823-8915-849ED2339E51}"/>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304800" y="292100"/>
            <a:ext cx="4184650" cy="635000"/>
          </a:xfrm>
          <a:prstGeom prst="rect">
            <a:avLst/>
          </a:prstGeom>
        </p:spPr>
        <p:txBody>
          <a:bodyPr vert="horz" wrap="square" lIns="0" tIns="12065" rIns="0" bIns="0" rtlCol="0">
            <a:spAutoFit/>
          </a:bodyPr>
          <a:lstStyle/>
          <a:p>
            <a:pPr marL="12700">
              <a:lnSpc>
                <a:spcPct val="100000"/>
              </a:lnSpc>
              <a:spcBef>
                <a:spcPts val="95"/>
              </a:spcBef>
            </a:pPr>
            <a:r>
              <a:rPr sz="4000" spc="-5" dirty="0">
                <a:latin typeface="+mj-lt"/>
              </a:rPr>
              <a:t>Unique</a:t>
            </a:r>
            <a:r>
              <a:rPr sz="4000" spc="-25" dirty="0">
                <a:latin typeface="+mj-lt"/>
              </a:rPr>
              <a:t> </a:t>
            </a:r>
            <a:r>
              <a:rPr sz="4000" spc="-10" dirty="0">
                <a:latin typeface="+mj-lt"/>
              </a:rPr>
              <a:t>Launch</a:t>
            </a:r>
            <a:r>
              <a:rPr sz="4000" spc="-30" dirty="0">
                <a:latin typeface="+mj-lt"/>
              </a:rPr>
              <a:t> </a:t>
            </a:r>
            <a:r>
              <a:rPr sz="4000" spc="-15" dirty="0">
                <a:latin typeface="+mj-lt"/>
              </a:rPr>
              <a:t>Sites</a:t>
            </a:r>
            <a:endParaRPr sz="4000" dirty="0">
              <a:latin typeface="+mj-lt"/>
            </a:endParaRPr>
          </a:p>
        </p:txBody>
      </p:sp>
      <p:graphicFrame>
        <p:nvGraphicFramePr>
          <p:cNvPr id="12" name="Table 11">
            <a:extLst>
              <a:ext uri="{FF2B5EF4-FFF2-40B4-BE49-F238E27FC236}">
                <a16:creationId xmlns:a16="http://schemas.microsoft.com/office/drawing/2014/main" id="{20F5E4FB-6307-4B61-A1A5-F675BBD14B67}"/>
              </a:ext>
            </a:extLst>
          </p:cNvPr>
          <p:cNvGraphicFramePr>
            <a:graphicFrameLocks noGrp="1"/>
          </p:cNvGraphicFramePr>
          <p:nvPr>
            <p:extLst>
              <p:ext uri="{D42A27DB-BD31-4B8C-83A1-F6EECF244321}">
                <p14:modId xmlns:p14="http://schemas.microsoft.com/office/powerpoint/2010/main" val="2144209341"/>
              </p:ext>
            </p:extLst>
          </p:nvPr>
        </p:nvGraphicFramePr>
        <p:xfrm>
          <a:off x="664154" y="3475949"/>
          <a:ext cx="2262188" cy="1828800"/>
        </p:xfrm>
        <a:graphic>
          <a:graphicData uri="http://schemas.openxmlformats.org/drawingml/2006/table">
            <a:tbl>
              <a:tblPr/>
              <a:tblGrid>
                <a:gridCol w="2262188">
                  <a:extLst>
                    <a:ext uri="{9D8B030D-6E8A-4147-A177-3AD203B41FA5}">
                      <a16:colId xmlns:a16="http://schemas.microsoft.com/office/drawing/2014/main" val="2223096561"/>
                    </a:ext>
                  </a:extLst>
                </a:gridCol>
              </a:tblGrid>
              <a:tr h="0">
                <a:tc>
                  <a:txBody>
                    <a:bodyPr/>
                    <a:lstStyle/>
                    <a:p>
                      <a:pPr algn="r" fontAlgn="ctr"/>
                      <a:r>
                        <a:rPr lang="en-SG" b="1" dirty="0" err="1">
                          <a:effectLst/>
                        </a:rPr>
                        <a:t>Unique_Launch_Sites</a:t>
                      </a:r>
                      <a:endParaRPr lang="en-SG"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494651685"/>
                  </a:ext>
                </a:extLst>
              </a:tr>
              <a:tr h="0">
                <a:tc>
                  <a:txBody>
                    <a:bodyPr/>
                    <a:lstStyle/>
                    <a:p>
                      <a:pPr algn="r" fontAlgn="ctr"/>
                      <a:r>
                        <a:rPr lang="en-SG"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770261248"/>
                  </a:ext>
                </a:extLst>
              </a:tr>
              <a:tr h="0">
                <a:tc>
                  <a:txBody>
                    <a:bodyPr/>
                    <a:lstStyle/>
                    <a:p>
                      <a:pPr algn="r" fontAlgn="ctr"/>
                      <a:r>
                        <a:rPr lang="en-SG" dirty="0">
                          <a:effectLst/>
                        </a:rPr>
                        <a:t>CCAFS SLC-40</a:t>
                      </a:r>
                    </a:p>
                  </a:txBody>
                  <a:tcPr anchor="ctr">
                    <a:lnL>
                      <a:noFill/>
                    </a:lnL>
                    <a:lnR>
                      <a:noFill/>
                    </a:lnR>
                    <a:lnT>
                      <a:noFill/>
                    </a:lnT>
                    <a:lnB>
                      <a:noFill/>
                    </a:lnB>
                    <a:solidFill>
                      <a:srgbClr val="F5F5F5"/>
                    </a:solidFill>
                  </a:tcPr>
                </a:tc>
                <a:extLst>
                  <a:ext uri="{0D108BD9-81ED-4DB2-BD59-A6C34878D82A}">
                    <a16:rowId xmlns:a16="http://schemas.microsoft.com/office/drawing/2014/main" val="4192603425"/>
                  </a:ext>
                </a:extLst>
              </a:tr>
              <a:tr h="0">
                <a:tc>
                  <a:txBody>
                    <a:bodyPr/>
                    <a:lstStyle/>
                    <a:p>
                      <a:pPr algn="r" fontAlgn="ctr"/>
                      <a:r>
                        <a:rPr lang="en-SG"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368573309"/>
                  </a:ext>
                </a:extLst>
              </a:tr>
              <a:tr h="0">
                <a:tc>
                  <a:txBody>
                    <a:bodyPr/>
                    <a:lstStyle/>
                    <a:p>
                      <a:pPr algn="r" fontAlgn="ctr"/>
                      <a:r>
                        <a:rPr lang="en-SG" dirty="0">
                          <a:effectLst/>
                        </a:rPr>
                        <a:t>VAFB SLC-4E</a:t>
                      </a:r>
                    </a:p>
                  </a:txBody>
                  <a:tcPr anchor="ctr">
                    <a:lnL>
                      <a:noFill/>
                    </a:lnL>
                    <a:lnR>
                      <a:noFill/>
                    </a:lnR>
                    <a:lnT>
                      <a:noFill/>
                    </a:lnT>
                    <a:lnB>
                      <a:noFill/>
                    </a:lnB>
                    <a:solidFill>
                      <a:srgbClr val="F5F5F5"/>
                    </a:solidFill>
                  </a:tcPr>
                </a:tc>
                <a:extLst>
                  <a:ext uri="{0D108BD9-81ED-4DB2-BD59-A6C34878D82A}">
                    <a16:rowId xmlns:a16="http://schemas.microsoft.com/office/drawing/2014/main" val="3305845739"/>
                  </a:ext>
                </a:extLst>
              </a:tr>
            </a:tbl>
          </a:graphicData>
        </a:graphic>
      </p:graphicFrame>
      <p:sp>
        <p:nvSpPr>
          <p:cNvPr id="7" name="object 2">
            <a:extLst>
              <a:ext uri="{FF2B5EF4-FFF2-40B4-BE49-F238E27FC236}">
                <a16:creationId xmlns:a16="http://schemas.microsoft.com/office/drawing/2014/main" id="{9379E316-A947-4A88-8007-E02EDCA76950}"/>
              </a:ext>
            </a:extLst>
          </p:cNvPr>
          <p:cNvSpPr/>
          <p:nvPr/>
        </p:nvSpPr>
        <p:spPr>
          <a:xfrm>
            <a:off x="5029200" y="3502530"/>
            <a:ext cx="5474225" cy="1219200"/>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8" name="object 8"/>
          <p:cNvSpPr txBox="1"/>
          <p:nvPr/>
        </p:nvSpPr>
        <p:spPr>
          <a:xfrm>
            <a:off x="5089973" y="3701879"/>
            <a:ext cx="5349427" cy="843821"/>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j-lt"/>
                <a:cs typeface="Calibri"/>
              </a:rPr>
              <a:t>QUERY</a:t>
            </a:r>
            <a:r>
              <a:rPr sz="1800" b="1" spc="-20" dirty="0">
                <a:latin typeface="+mj-lt"/>
                <a:cs typeface="Calibri"/>
              </a:rPr>
              <a:t> </a:t>
            </a:r>
            <a:r>
              <a:rPr sz="1800" b="1" spc="-15" dirty="0">
                <a:latin typeface="+mj-lt"/>
                <a:cs typeface="Calibri"/>
              </a:rPr>
              <a:t>EXPLAINATION</a:t>
            </a:r>
            <a:endParaRPr sz="1750" dirty="0">
              <a:latin typeface="+mj-lt"/>
              <a:cs typeface="Calibri"/>
            </a:endParaRPr>
          </a:p>
          <a:p>
            <a:pPr marL="12700" marR="5080">
              <a:lnSpc>
                <a:spcPct val="100000"/>
              </a:lnSpc>
            </a:pPr>
            <a:r>
              <a:rPr sz="1800" spc="-5" dirty="0">
                <a:latin typeface="+mj-lt"/>
                <a:cs typeface="Calibri"/>
              </a:rPr>
              <a:t>Using </a:t>
            </a:r>
            <a:r>
              <a:rPr sz="1800" b="1" spc="-5" dirty="0">
                <a:latin typeface="+mj-lt"/>
                <a:cs typeface="Calibri"/>
              </a:rPr>
              <a:t>DISTINCT </a:t>
            </a:r>
            <a:r>
              <a:rPr sz="1800" spc="-5" dirty="0">
                <a:latin typeface="+mj-lt"/>
                <a:cs typeface="Calibri"/>
              </a:rPr>
              <a:t>in</a:t>
            </a:r>
            <a:r>
              <a:rPr sz="1800" spc="5" dirty="0">
                <a:latin typeface="+mj-lt"/>
                <a:cs typeface="Calibri"/>
              </a:rPr>
              <a:t> </a:t>
            </a:r>
            <a:r>
              <a:rPr sz="1800" dirty="0">
                <a:latin typeface="+mj-lt"/>
                <a:cs typeface="Calibri"/>
              </a:rPr>
              <a:t>the</a:t>
            </a:r>
            <a:r>
              <a:rPr sz="1800" spc="10" dirty="0">
                <a:latin typeface="+mj-lt"/>
                <a:cs typeface="Calibri"/>
              </a:rPr>
              <a:t> </a:t>
            </a:r>
            <a:r>
              <a:rPr sz="1800" dirty="0">
                <a:latin typeface="+mj-lt"/>
                <a:cs typeface="Calibri"/>
              </a:rPr>
              <a:t>query</a:t>
            </a:r>
            <a:r>
              <a:rPr sz="1800" spc="-5" dirty="0">
                <a:latin typeface="+mj-lt"/>
                <a:cs typeface="Calibri"/>
              </a:rPr>
              <a:t> </a:t>
            </a:r>
            <a:r>
              <a:rPr sz="1800" dirty="0">
                <a:latin typeface="+mj-lt"/>
                <a:cs typeface="Calibri"/>
              </a:rPr>
              <a:t>means</a:t>
            </a:r>
            <a:r>
              <a:rPr sz="1800" spc="-5" dirty="0">
                <a:latin typeface="+mj-lt"/>
                <a:cs typeface="Calibri"/>
              </a:rPr>
              <a:t> it will</a:t>
            </a:r>
            <a:r>
              <a:rPr sz="1800" spc="15" dirty="0">
                <a:latin typeface="+mj-lt"/>
                <a:cs typeface="Calibri"/>
              </a:rPr>
              <a:t> </a:t>
            </a:r>
            <a:r>
              <a:rPr sz="1800" spc="-5" dirty="0">
                <a:latin typeface="+mj-lt"/>
                <a:cs typeface="Calibri"/>
              </a:rPr>
              <a:t>only show</a:t>
            </a:r>
            <a:r>
              <a:rPr lang="en-US" sz="1800" spc="-5" dirty="0">
                <a:latin typeface="+mj-lt"/>
                <a:cs typeface="Calibri"/>
              </a:rPr>
              <a:t> the</a:t>
            </a:r>
            <a:r>
              <a:rPr sz="1800" dirty="0">
                <a:latin typeface="+mj-lt"/>
                <a:cs typeface="Calibri"/>
              </a:rPr>
              <a:t> </a:t>
            </a:r>
            <a:r>
              <a:rPr sz="1800" spc="-5" dirty="0">
                <a:latin typeface="+mj-lt"/>
                <a:cs typeface="Calibri"/>
              </a:rPr>
              <a:t>Unique</a:t>
            </a:r>
            <a:r>
              <a:rPr sz="1800" spc="15" dirty="0">
                <a:latin typeface="+mj-lt"/>
                <a:cs typeface="Calibri"/>
              </a:rPr>
              <a:t> </a:t>
            </a:r>
            <a:r>
              <a:rPr sz="1800" spc="-5" dirty="0">
                <a:latin typeface="+mj-lt"/>
                <a:cs typeface="Calibri"/>
              </a:rPr>
              <a:t>values</a:t>
            </a:r>
            <a:r>
              <a:rPr sz="1800" spc="-10" dirty="0">
                <a:latin typeface="+mj-lt"/>
                <a:cs typeface="Calibri"/>
              </a:rPr>
              <a:t> </a:t>
            </a:r>
            <a:r>
              <a:rPr sz="1800" spc="-5" dirty="0">
                <a:latin typeface="+mj-lt"/>
                <a:cs typeface="Calibri"/>
              </a:rPr>
              <a:t>in</a:t>
            </a:r>
            <a:r>
              <a:rPr sz="1800" spc="10" dirty="0">
                <a:latin typeface="+mj-lt"/>
                <a:cs typeface="Calibri"/>
              </a:rPr>
              <a:t> </a:t>
            </a:r>
            <a:r>
              <a:rPr sz="1800" dirty="0">
                <a:latin typeface="+mj-lt"/>
                <a:cs typeface="Calibri"/>
              </a:rPr>
              <a:t>the</a:t>
            </a:r>
            <a:r>
              <a:rPr sz="1800" spc="25" dirty="0">
                <a:latin typeface="+mj-lt"/>
                <a:cs typeface="Calibri"/>
              </a:rPr>
              <a:t> </a:t>
            </a:r>
            <a:r>
              <a:rPr sz="1800" spc="-5" dirty="0">
                <a:latin typeface="+mj-lt"/>
                <a:cs typeface="Calibri"/>
              </a:rPr>
              <a:t>Launch_Site</a:t>
            </a:r>
            <a:r>
              <a:rPr sz="1800" spc="-10" dirty="0">
                <a:latin typeface="+mj-lt"/>
                <a:cs typeface="Calibri"/>
              </a:rPr>
              <a:t> column</a:t>
            </a:r>
            <a:r>
              <a:rPr sz="1800" spc="15" dirty="0">
                <a:latin typeface="+mj-lt"/>
                <a:cs typeface="Calibri"/>
              </a:rPr>
              <a:t> </a:t>
            </a:r>
            <a:r>
              <a:rPr sz="1800" spc="-10" dirty="0">
                <a:latin typeface="+mj-lt"/>
                <a:cs typeface="Calibri"/>
              </a:rPr>
              <a:t>from</a:t>
            </a:r>
            <a:r>
              <a:rPr sz="1800" spc="15" dirty="0">
                <a:latin typeface="+mj-lt"/>
                <a:cs typeface="Calibri"/>
              </a:rPr>
              <a:t> </a:t>
            </a:r>
            <a:r>
              <a:rPr lang="en-SG" sz="1800" spc="-5" dirty="0">
                <a:latin typeface="+mj-lt"/>
                <a:cs typeface="Calibri"/>
              </a:rPr>
              <a:t>spacextbl.</a:t>
            </a:r>
            <a:endParaRPr sz="1800" dirty="0">
              <a:latin typeface="+mj-lt"/>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304800" y="1527707"/>
            <a:ext cx="7848600" cy="1165063"/>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905"/>
              </a:spcBef>
            </a:pPr>
            <a:r>
              <a:rPr lang="en-US" sz="2400" b="0" spc="-5" dirty="0">
                <a:solidFill>
                  <a:schemeClr val="bg1"/>
                </a:solidFill>
                <a:latin typeface="+mj-lt"/>
                <a:cs typeface="Segoe UI Light"/>
              </a:rPr>
              <a:t>select * from spacextbl where launch_site like 'CCA%' limit 5</a:t>
            </a:r>
            <a:endParaRPr sz="2400" dirty="0">
              <a:solidFill>
                <a:schemeClr val="bg1"/>
              </a:solidFill>
              <a:latin typeface="+mj-lt"/>
              <a:cs typeface="Segoe UI Light"/>
            </a:endParaRPr>
          </a:p>
        </p:txBody>
      </p:sp>
      <p:sp>
        <p:nvSpPr>
          <p:cNvPr id="10" name="object 10"/>
          <p:cNvSpPr/>
          <p:nvPr/>
        </p:nvSpPr>
        <p:spPr>
          <a:xfrm>
            <a:off x="2790444" y="3366515"/>
            <a:ext cx="431800" cy="521334"/>
          </a:xfrm>
          <a:custGeom>
            <a:avLst/>
            <a:gdLst/>
            <a:ahLst/>
            <a:cxnLst/>
            <a:rect l="l" t="t" r="r" b="b"/>
            <a:pathLst>
              <a:path w="431800" h="521335">
                <a:moveTo>
                  <a:pt x="323469" y="0"/>
                </a:moveTo>
                <a:lnTo>
                  <a:pt x="107823" y="0"/>
                </a:lnTo>
                <a:lnTo>
                  <a:pt x="107823" y="305562"/>
                </a:lnTo>
                <a:lnTo>
                  <a:pt x="0" y="305562"/>
                </a:lnTo>
                <a:lnTo>
                  <a:pt x="215645" y="521208"/>
                </a:lnTo>
                <a:lnTo>
                  <a:pt x="431292" y="305562"/>
                </a:lnTo>
                <a:lnTo>
                  <a:pt x="323469" y="305562"/>
                </a:lnTo>
                <a:lnTo>
                  <a:pt x="323469" y="0"/>
                </a:lnTo>
                <a:close/>
              </a:path>
            </a:pathLst>
          </a:custGeom>
          <a:solidFill>
            <a:srgbClr val="1C1C1C"/>
          </a:solidFill>
        </p:spPr>
        <p:txBody>
          <a:bodyPr wrap="square" lIns="0" tIns="0" rIns="0" bIns="0" rtlCol="0"/>
          <a:lstStyle/>
          <a:p>
            <a:endParaRPr>
              <a:solidFill>
                <a:schemeClr val="bg1"/>
              </a:solidFill>
              <a:latin typeface="+mj-lt"/>
            </a:endParaRPr>
          </a:p>
        </p:txBody>
      </p:sp>
      <p:pic>
        <p:nvPicPr>
          <p:cNvPr id="12" name="Picture 11">
            <a:extLst>
              <a:ext uri="{FF2B5EF4-FFF2-40B4-BE49-F238E27FC236}">
                <a16:creationId xmlns:a16="http://schemas.microsoft.com/office/drawing/2014/main" id="{4CB06CC9-AEB8-4E32-A1BE-F13B6CD11D8D}"/>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2334"/>
            <a:ext cx="12192000" cy="1219200"/>
          </a:xfrm>
          <a:prstGeom prst="rect">
            <a:avLst/>
          </a:prstGeom>
        </p:spPr>
      </p:pic>
      <p:sp>
        <p:nvSpPr>
          <p:cNvPr id="5" name="object 5"/>
          <p:cNvSpPr txBox="1">
            <a:spLocks noGrp="1"/>
          </p:cNvSpPr>
          <p:nvPr>
            <p:ph type="title"/>
          </p:nvPr>
        </p:nvSpPr>
        <p:spPr>
          <a:xfrm>
            <a:off x="304800" y="308507"/>
            <a:ext cx="8958580" cy="627736"/>
          </a:xfrm>
          <a:prstGeom prst="rect">
            <a:avLst/>
          </a:prstGeom>
        </p:spPr>
        <p:txBody>
          <a:bodyPr vert="horz" wrap="square" lIns="0" tIns="12065" rIns="0" bIns="0" rtlCol="0">
            <a:spAutoFit/>
          </a:bodyPr>
          <a:lstStyle/>
          <a:p>
            <a:pPr marL="12700">
              <a:lnSpc>
                <a:spcPct val="100000"/>
              </a:lnSpc>
              <a:spcBef>
                <a:spcPts val="95"/>
              </a:spcBef>
            </a:pPr>
            <a:r>
              <a:rPr lang="en-US" sz="4000" spc="-5" dirty="0">
                <a:latin typeface="+mj-lt"/>
              </a:rPr>
              <a:t>5 L</a:t>
            </a:r>
            <a:r>
              <a:rPr sz="4000" spc="-5" dirty="0">
                <a:latin typeface="+mj-lt"/>
              </a:rPr>
              <a:t>aunch</a:t>
            </a:r>
            <a:r>
              <a:rPr sz="4000" spc="-10" dirty="0">
                <a:latin typeface="+mj-lt"/>
              </a:rPr>
              <a:t> </a:t>
            </a:r>
            <a:r>
              <a:rPr sz="4000" spc="-20" dirty="0">
                <a:latin typeface="+mj-lt"/>
              </a:rPr>
              <a:t>site</a:t>
            </a:r>
            <a:r>
              <a:rPr sz="4000" spc="-5" dirty="0">
                <a:latin typeface="+mj-lt"/>
              </a:rPr>
              <a:t> </a:t>
            </a:r>
            <a:r>
              <a:rPr sz="4000" spc="-10" dirty="0">
                <a:latin typeface="+mj-lt"/>
              </a:rPr>
              <a:t>names begin</a:t>
            </a:r>
            <a:r>
              <a:rPr lang="en-US" sz="4000" spc="-10" dirty="0">
                <a:latin typeface="+mj-lt"/>
              </a:rPr>
              <a:t>ning</a:t>
            </a:r>
            <a:r>
              <a:rPr sz="4000" spc="-10" dirty="0">
                <a:latin typeface="+mj-lt"/>
              </a:rPr>
              <a:t> with</a:t>
            </a:r>
            <a:r>
              <a:rPr sz="4000" spc="-5" dirty="0">
                <a:latin typeface="+mj-lt"/>
              </a:rPr>
              <a:t> </a:t>
            </a:r>
            <a:r>
              <a:rPr lang="en-US" sz="4000" spc="-5" dirty="0">
                <a:latin typeface="+mj-lt"/>
              </a:rPr>
              <a:t>'</a:t>
            </a:r>
            <a:r>
              <a:rPr sz="4000" spc="-5" dirty="0">
                <a:latin typeface="+mj-lt"/>
              </a:rPr>
              <a:t>CCA</a:t>
            </a:r>
            <a:r>
              <a:rPr lang="en-US" sz="4000" spc="-5" dirty="0">
                <a:latin typeface="+mj-lt"/>
              </a:rPr>
              <a:t>'</a:t>
            </a:r>
            <a:endParaRPr sz="4000" dirty="0">
              <a:latin typeface="+mj-lt"/>
            </a:endParaRPr>
          </a:p>
        </p:txBody>
      </p:sp>
      <p:pic>
        <p:nvPicPr>
          <p:cNvPr id="14" name="Picture 13">
            <a:extLst>
              <a:ext uri="{FF2B5EF4-FFF2-40B4-BE49-F238E27FC236}">
                <a16:creationId xmlns:a16="http://schemas.microsoft.com/office/drawing/2014/main" id="{8744E588-3E82-4425-990A-49694EEFC07A}"/>
              </a:ext>
            </a:extLst>
          </p:cNvPr>
          <p:cNvPicPr>
            <a:picLocks noChangeAspect="1"/>
          </p:cNvPicPr>
          <p:nvPr/>
        </p:nvPicPr>
        <p:blipFill rotWithShape="1">
          <a:blip r:embed="rId3"/>
          <a:srcRect t="2436"/>
          <a:stretch/>
        </p:blipFill>
        <p:spPr>
          <a:xfrm>
            <a:off x="310116" y="3390229"/>
            <a:ext cx="10515600" cy="3176215"/>
          </a:xfrm>
          <a:prstGeom prst="rect">
            <a:avLst/>
          </a:prstGeom>
        </p:spPr>
      </p:pic>
      <p:sp>
        <p:nvSpPr>
          <p:cNvPr id="9" name="object 2">
            <a:extLst>
              <a:ext uri="{FF2B5EF4-FFF2-40B4-BE49-F238E27FC236}">
                <a16:creationId xmlns:a16="http://schemas.microsoft.com/office/drawing/2014/main" id="{834C345C-3040-49D2-929A-34A3AF03DE71}"/>
              </a:ext>
            </a:extLst>
          </p:cNvPr>
          <p:cNvSpPr/>
          <p:nvPr/>
        </p:nvSpPr>
        <p:spPr>
          <a:xfrm>
            <a:off x="8153400" y="1348607"/>
            <a:ext cx="3810000" cy="1813499"/>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8" name="object 8"/>
          <p:cNvSpPr txBox="1"/>
          <p:nvPr/>
        </p:nvSpPr>
        <p:spPr>
          <a:xfrm>
            <a:off x="8305800" y="1366160"/>
            <a:ext cx="3733800" cy="1687641"/>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j-lt"/>
                <a:cs typeface="Calibri"/>
              </a:rPr>
              <a:t>QUERY</a:t>
            </a:r>
            <a:r>
              <a:rPr sz="1800" b="1" spc="-45" dirty="0">
                <a:latin typeface="+mj-lt"/>
                <a:cs typeface="Calibri"/>
              </a:rPr>
              <a:t> </a:t>
            </a:r>
            <a:r>
              <a:rPr sz="1800" b="1" spc="-15" dirty="0">
                <a:latin typeface="+mj-lt"/>
                <a:cs typeface="Calibri"/>
              </a:rPr>
              <a:t>EXPLAINATION</a:t>
            </a:r>
            <a:endParaRPr lang="en-SG" b="1" spc="-15" dirty="0">
              <a:latin typeface="+mj-lt"/>
              <a:cs typeface="Calibri"/>
            </a:endParaRPr>
          </a:p>
          <a:p>
            <a:pPr marL="12700">
              <a:spcBef>
                <a:spcPts val="100"/>
              </a:spcBef>
            </a:pPr>
            <a:r>
              <a:rPr lang="en-SG" sz="1800" b="1" spc="-15" dirty="0">
                <a:latin typeface="+mj-lt"/>
                <a:cs typeface="Calibri"/>
              </a:rPr>
              <a:t>Limit 5 </a:t>
            </a:r>
            <a:r>
              <a:rPr lang="en-US" sz="1800" spc="-5" dirty="0">
                <a:latin typeface="+mj-lt"/>
                <a:cs typeface="Calibri"/>
              </a:rPr>
              <a:t>in</a:t>
            </a:r>
            <a:r>
              <a:rPr lang="en-US" sz="1800" spc="5" dirty="0">
                <a:latin typeface="+mj-lt"/>
                <a:cs typeface="Calibri"/>
              </a:rPr>
              <a:t> </a:t>
            </a:r>
            <a:r>
              <a:rPr lang="en-US" sz="1800" dirty="0">
                <a:latin typeface="+mj-lt"/>
                <a:cs typeface="Calibri"/>
              </a:rPr>
              <a:t>the</a:t>
            </a:r>
            <a:r>
              <a:rPr lang="en-US" sz="1800" spc="10" dirty="0">
                <a:latin typeface="+mj-lt"/>
                <a:cs typeface="Calibri"/>
              </a:rPr>
              <a:t> </a:t>
            </a:r>
            <a:r>
              <a:rPr lang="en-US" sz="1800" dirty="0">
                <a:latin typeface="+mj-lt"/>
                <a:cs typeface="Calibri"/>
              </a:rPr>
              <a:t>query</a:t>
            </a:r>
            <a:r>
              <a:rPr lang="en-US" sz="1800" spc="-5" dirty="0">
                <a:latin typeface="+mj-lt"/>
                <a:cs typeface="Calibri"/>
              </a:rPr>
              <a:t> </a:t>
            </a:r>
            <a:r>
              <a:rPr lang="en-US" sz="1800" dirty="0">
                <a:latin typeface="+mj-lt"/>
                <a:cs typeface="Calibri"/>
              </a:rPr>
              <a:t>means</a:t>
            </a:r>
            <a:r>
              <a:rPr lang="en-US" sz="1800" spc="-10" dirty="0">
                <a:latin typeface="+mj-lt"/>
                <a:cs typeface="Calibri"/>
              </a:rPr>
              <a:t> </a:t>
            </a:r>
            <a:r>
              <a:rPr lang="en-US" sz="1800" spc="-5" dirty="0">
                <a:latin typeface="+mj-lt"/>
                <a:cs typeface="Calibri"/>
              </a:rPr>
              <a:t>it will</a:t>
            </a:r>
            <a:r>
              <a:rPr lang="en-US" sz="1800" spc="10" dirty="0">
                <a:latin typeface="+mj-lt"/>
                <a:cs typeface="Calibri"/>
              </a:rPr>
              <a:t> </a:t>
            </a:r>
            <a:r>
              <a:rPr lang="en-US" sz="1800" spc="-5" dirty="0">
                <a:latin typeface="+mj-lt"/>
                <a:cs typeface="Calibri"/>
              </a:rPr>
              <a:t>only</a:t>
            </a:r>
            <a:r>
              <a:rPr lang="en-US" sz="1800" spc="5" dirty="0">
                <a:latin typeface="+mj-lt"/>
                <a:cs typeface="Calibri"/>
              </a:rPr>
              <a:t> </a:t>
            </a:r>
            <a:r>
              <a:rPr lang="en-US" sz="1800" spc="-5" dirty="0">
                <a:latin typeface="+mj-lt"/>
                <a:cs typeface="Calibri"/>
              </a:rPr>
              <a:t>show </a:t>
            </a:r>
            <a:r>
              <a:rPr lang="en-US" sz="1800" spc="-395" dirty="0">
                <a:latin typeface="+mj-lt"/>
                <a:cs typeface="Calibri"/>
              </a:rPr>
              <a:t> </a:t>
            </a:r>
            <a:r>
              <a:rPr lang="en-US" sz="1800" dirty="0">
                <a:latin typeface="+mj-lt"/>
                <a:cs typeface="Calibri"/>
              </a:rPr>
              <a:t>5</a:t>
            </a:r>
            <a:r>
              <a:rPr lang="en-US" sz="1800" spc="-5" dirty="0">
                <a:latin typeface="+mj-lt"/>
                <a:cs typeface="Calibri"/>
              </a:rPr>
              <a:t> </a:t>
            </a:r>
            <a:r>
              <a:rPr lang="en-US" sz="1800" spc="-15" dirty="0">
                <a:latin typeface="+mj-lt"/>
                <a:cs typeface="Calibri"/>
              </a:rPr>
              <a:t>records</a:t>
            </a:r>
            <a:r>
              <a:rPr lang="en-US" sz="1800" spc="15" dirty="0">
                <a:latin typeface="+mj-lt"/>
                <a:cs typeface="Calibri"/>
              </a:rPr>
              <a:t> </a:t>
            </a:r>
            <a:r>
              <a:rPr lang="en-US" sz="1800" spc="-10" dirty="0">
                <a:latin typeface="+mj-lt"/>
                <a:cs typeface="Calibri"/>
              </a:rPr>
              <a:t>from</a:t>
            </a:r>
            <a:r>
              <a:rPr lang="en-US" sz="1800" spc="5" dirty="0">
                <a:latin typeface="+mj-lt"/>
                <a:cs typeface="Calibri"/>
              </a:rPr>
              <a:t> </a:t>
            </a:r>
            <a:r>
              <a:rPr lang="en-US" sz="1800" i="1" spc="-5" dirty="0">
                <a:latin typeface="+mj-lt"/>
                <a:cs typeface="Calibri"/>
              </a:rPr>
              <a:t>spacextbl</a:t>
            </a:r>
            <a:r>
              <a:rPr lang="en-US" sz="1800" b="1" i="1" spc="-5" dirty="0">
                <a:latin typeface="+mj-lt"/>
                <a:cs typeface="Calibri"/>
              </a:rPr>
              <a:t>. LIKE</a:t>
            </a:r>
            <a:r>
              <a:rPr lang="en-US" sz="1800" b="1" i="1" spc="5" dirty="0">
                <a:latin typeface="+mj-lt"/>
                <a:cs typeface="Calibri"/>
              </a:rPr>
              <a:t> </a:t>
            </a:r>
            <a:r>
              <a:rPr lang="en-US" sz="1800" spc="-20" dirty="0">
                <a:latin typeface="+mj-lt"/>
                <a:cs typeface="Calibri"/>
              </a:rPr>
              <a:t>keyword</a:t>
            </a:r>
            <a:r>
              <a:rPr lang="en-US" spc="-5" dirty="0">
                <a:latin typeface="+mj-lt"/>
                <a:cs typeface="Calibri"/>
              </a:rPr>
              <a:t> </a:t>
            </a:r>
            <a:r>
              <a:rPr lang="en-US" sz="1800" spc="-5" dirty="0">
                <a:latin typeface="+mj-lt"/>
                <a:cs typeface="Calibri"/>
              </a:rPr>
              <a:t>with</a:t>
            </a:r>
            <a:r>
              <a:rPr lang="en-US" spc="-5" dirty="0">
                <a:latin typeface="+mj-lt"/>
                <a:cs typeface="Calibri"/>
              </a:rPr>
              <a:t> </a:t>
            </a:r>
            <a:r>
              <a:rPr lang="en-US" i="1" spc="-5" dirty="0">
                <a:latin typeface="+mj-lt"/>
                <a:cs typeface="Calibri"/>
              </a:rPr>
              <a:t>‘CCA’ </a:t>
            </a:r>
            <a:r>
              <a:rPr lang="en-US" spc="-5" dirty="0">
                <a:latin typeface="+mj-lt"/>
                <a:cs typeface="Calibri"/>
              </a:rPr>
              <a:t>followed by ‘%’ </a:t>
            </a:r>
            <a:r>
              <a:rPr lang="en-US" sz="1800" spc="10" dirty="0">
                <a:latin typeface="+mj-lt"/>
                <a:cs typeface="Calibri"/>
              </a:rPr>
              <a:t>i</a:t>
            </a:r>
            <a:r>
              <a:rPr lang="en-US" sz="1800" spc="-5" dirty="0">
                <a:latin typeface="+mj-lt"/>
                <a:cs typeface="Calibri"/>
              </a:rPr>
              <a:t>ndicates</a:t>
            </a:r>
            <a:r>
              <a:rPr lang="en-US" sz="1800" spc="-25" dirty="0">
                <a:latin typeface="+mj-lt"/>
                <a:cs typeface="Calibri"/>
              </a:rPr>
              <a:t> </a:t>
            </a:r>
            <a:r>
              <a:rPr lang="en-US" sz="1800" spc="-5" dirty="0">
                <a:latin typeface="+mj-lt"/>
                <a:cs typeface="Calibri"/>
              </a:rPr>
              <a:t>that </a:t>
            </a:r>
            <a:r>
              <a:rPr lang="en-US" sz="1800" spc="-395" dirty="0">
                <a:latin typeface="+mj-lt"/>
                <a:cs typeface="Calibri"/>
              </a:rPr>
              <a:t> </a:t>
            </a:r>
            <a:r>
              <a:rPr lang="en-US" sz="1800" dirty="0">
                <a:latin typeface="+mj-lt"/>
                <a:cs typeface="Calibri"/>
              </a:rPr>
              <a:t>the</a:t>
            </a:r>
            <a:r>
              <a:rPr lang="en-US" sz="1800" spc="5" dirty="0">
                <a:latin typeface="+mj-lt"/>
                <a:cs typeface="Calibri"/>
              </a:rPr>
              <a:t> </a:t>
            </a:r>
            <a:r>
              <a:rPr lang="en-US" sz="1800" i="1" spc="-10" dirty="0">
                <a:latin typeface="+mj-lt"/>
                <a:cs typeface="Calibri"/>
              </a:rPr>
              <a:t>Launch_Site</a:t>
            </a:r>
            <a:r>
              <a:rPr lang="en-US" sz="1800" i="1" spc="25" dirty="0">
                <a:latin typeface="+mj-lt"/>
                <a:cs typeface="Calibri"/>
              </a:rPr>
              <a:t> </a:t>
            </a:r>
            <a:r>
              <a:rPr lang="en-US" sz="1800" spc="-5" dirty="0">
                <a:latin typeface="+mj-lt"/>
                <a:cs typeface="Calibri"/>
              </a:rPr>
              <a:t>name</a:t>
            </a:r>
            <a:r>
              <a:rPr lang="en-US" sz="1800" dirty="0">
                <a:latin typeface="+mj-lt"/>
                <a:cs typeface="Calibri"/>
              </a:rPr>
              <a:t> </a:t>
            </a:r>
            <a:r>
              <a:rPr lang="en-US" sz="1800" spc="-5" dirty="0">
                <a:latin typeface="+mj-lt"/>
                <a:cs typeface="Calibri"/>
              </a:rPr>
              <a:t>must</a:t>
            </a:r>
            <a:r>
              <a:rPr lang="en-US" sz="1800" dirty="0">
                <a:latin typeface="+mj-lt"/>
                <a:cs typeface="Calibri"/>
              </a:rPr>
              <a:t> </a:t>
            </a:r>
            <a:r>
              <a:rPr lang="en-US" sz="1800" spc="-15" dirty="0">
                <a:latin typeface="+mj-lt"/>
                <a:cs typeface="Calibri"/>
              </a:rPr>
              <a:t>start</a:t>
            </a:r>
            <a:r>
              <a:rPr lang="en-US" sz="1800" spc="-10" dirty="0">
                <a:latin typeface="+mj-lt"/>
                <a:cs typeface="Calibri"/>
              </a:rPr>
              <a:t> </a:t>
            </a:r>
            <a:r>
              <a:rPr lang="en-US" sz="1800" spc="-5" dirty="0">
                <a:latin typeface="+mj-lt"/>
                <a:cs typeface="Calibri"/>
              </a:rPr>
              <a:t>with</a:t>
            </a:r>
            <a:r>
              <a:rPr lang="en-US" sz="1800" spc="10" dirty="0">
                <a:latin typeface="+mj-lt"/>
                <a:cs typeface="Calibri"/>
              </a:rPr>
              <a:t> </a:t>
            </a:r>
            <a:r>
              <a:rPr lang="en-US" i="1" spc="-10" dirty="0">
                <a:latin typeface="+mj-lt"/>
                <a:cs typeface="Calibri"/>
              </a:rPr>
              <a:t>CCA</a:t>
            </a:r>
            <a:r>
              <a:rPr lang="en-US" spc="-10" dirty="0">
                <a:latin typeface="+mj-lt"/>
                <a:cs typeface="Calibri"/>
              </a:rPr>
              <a:t>.</a:t>
            </a:r>
            <a:endParaRPr lang="en-US" sz="1800" dirty="0">
              <a:latin typeface="+mj-lt"/>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554246" y="1606620"/>
            <a:ext cx="9005777" cy="1501052"/>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lang="en-US" sz="3500" b="1" spc="-20" dirty="0">
              <a:solidFill>
                <a:schemeClr val="bg1"/>
              </a:solidFill>
              <a:latin typeface="+mj-lt"/>
              <a:cs typeface="Calibri"/>
            </a:endParaRPr>
          </a:p>
          <a:p>
            <a:pPr marL="12700">
              <a:lnSpc>
                <a:spcPct val="100000"/>
              </a:lnSpc>
              <a:spcBef>
                <a:spcPts val="105"/>
              </a:spcBef>
            </a:pPr>
            <a:endParaRPr lang="en-SG" sz="2000" b="1" spc="-20" dirty="0">
              <a:solidFill>
                <a:schemeClr val="bg1"/>
              </a:solidFill>
              <a:latin typeface="+mj-lt"/>
              <a:cs typeface="Calibri"/>
            </a:endParaRPr>
          </a:p>
          <a:p>
            <a:pPr marL="12700">
              <a:lnSpc>
                <a:spcPct val="100000"/>
              </a:lnSpc>
              <a:spcBef>
                <a:spcPts val="105"/>
              </a:spcBef>
            </a:pPr>
            <a:r>
              <a:rPr lang="en-US" sz="2000" dirty="0">
                <a:solidFill>
                  <a:schemeClr val="bg1"/>
                </a:solidFill>
                <a:latin typeface="+mj-lt"/>
                <a:cs typeface="Segoe UI Light"/>
              </a:rPr>
              <a:t>select sum(payload_mass__kg_) as "Total_Payload_Mass_NASA_CRS" from spacextbl where customer='NASA (CRS)'</a:t>
            </a:r>
            <a:endParaRPr sz="2000" dirty="0">
              <a:solidFill>
                <a:schemeClr val="bg1"/>
              </a:solidFill>
              <a:latin typeface="+mj-lt"/>
              <a:cs typeface="Segoe UI Light"/>
            </a:endParaRPr>
          </a:p>
        </p:txBody>
      </p:sp>
      <p:sp>
        <p:nvSpPr>
          <p:cNvPr id="7" name="object 7"/>
          <p:cNvSpPr/>
          <p:nvPr/>
        </p:nvSpPr>
        <p:spPr>
          <a:xfrm>
            <a:off x="868606" y="4679823"/>
            <a:ext cx="429895" cy="521334"/>
          </a:xfrm>
          <a:custGeom>
            <a:avLst/>
            <a:gdLst/>
            <a:ahLst/>
            <a:cxnLst/>
            <a:rect l="l" t="t" r="r" b="b"/>
            <a:pathLst>
              <a:path w="429895" h="521335">
                <a:moveTo>
                  <a:pt x="322325" y="0"/>
                </a:moveTo>
                <a:lnTo>
                  <a:pt x="107442" y="0"/>
                </a:lnTo>
                <a:lnTo>
                  <a:pt x="107442" y="306324"/>
                </a:lnTo>
                <a:lnTo>
                  <a:pt x="0" y="306324"/>
                </a:lnTo>
                <a:lnTo>
                  <a:pt x="214883" y="521208"/>
                </a:lnTo>
                <a:lnTo>
                  <a:pt x="429768" y="306324"/>
                </a:lnTo>
                <a:lnTo>
                  <a:pt x="322325" y="306324"/>
                </a:lnTo>
                <a:lnTo>
                  <a:pt x="322325" y="0"/>
                </a:lnTo>
                <a:close/>
              </a:path>
            </a:pathLst>
          </a:custGeom>
          <a:solidFill>
            <a:srgbClr val="1C1C1C"/>
          </a:solidFill>
        </p:spPr>
        <p:txBody>
          <a:bodyPr wrap="square" lIns="0" tIns="0" rIns="0" bIns="0" rtlCol="0"/>
          <a:lstStyle/>
          <a:p>
            <a:endParaRPr>
              <a:solidFill>
                <a:schemeClr val="bg1"/>
              </a:solidFill>
              <a:latin typeface="+mj-lt"/>
            </a:endParaRPr>
          </a:p>
        </p:txBody>
      </p:sp>
      <p:pic>
        <p:nvPicPr>
          <p:cNvPr id="10" name="Picture 9">
            <a:extLst>
              <a:ext uri="{FF2B5EF4-FFF2-40B4-BE49-F238E27FC236}">
                <a16:creationId xmlns:a16="http://schemas.microsoft.com/office/drawing/2014/main" id="{42731814-0CA7-4CDD-90D1-0FF73374239E}"/>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5168"/>
            <a:ext cx="12192000" cy="1219200"/>
          </a:xfrm>
          <a:prstGeom prst="rect">
            <a:avLst/>
          </a:prstGeom>
        </p:spPr>
      </p:pic>
      <p:sp>
        <p:nvSpPr>
          <p:cNvPr id="4" name="object 4"/>
          <p:cNvSpPr txBox="1">
            <a:spLocks noGrp="1"/>
          </p:cNvSpPr>
          <p:nvPr>
            <p:ph type="title"/>
          </p:nvPr>
        </p:nvSpPr>
        <p:spPr>
          <a:xfrm>
            <a:off x="228600" y="294436"/>
            <a:ext cx="9109075" cy="635000"/>
          </a:xfrm>
          <a:prstGeom prst="rect">
            <a:avLst/>
          </a:prstGeom>
        </p:spPr>
        <p:txBody>
          <a:bodyPr vert="horz" wrap="square" lIns="0" tIns="12065" rIns="0" bIns="0" rtlCol="0">
            <a:spAutoFit/>
          </a:bodyPr>
          <a:lstStyle/>
          <a:p>
            <a:pPr marL="12700">
              <a:lnSpc>
                <a:spcPct val="100000"/>
              </a:lnSpc>
              <a:spcBef>
                <a:spcPts val="95"/>
              </a:spcBef>
            </a:pPr>
            <a:r>
              <a:rPr sz="4000" spc="-85" dirty="0">
                <a:latin typeface="+mj-lt"/>
              </a:rPr>
              <a:t>Total</a:t>
            </a:r>
            <a:r>
              <a:rPr sz="4000" spc="-5" dirty="0">
                <a:latin typeface="+mj-lt"/>
              </a:rPr>
              <a:t> </a:t>
            </a:r>
            <a:r>
              <a:rPr sz="4000" spc="-30" dirty="0">
                <a:latin typeface="+mj-lt"/>
              </a:rPr>
              <a:t>Payload</a:t>
            </a:r>
            <a:r>
              <a:rPr sz="4000" dirty="0">
                <a:latin typeface="+mj-lt"/>
              </a:rPr>
              <a:t> </a:t>
            </a:r>
            <a:r>
              <a:rPr sz="4000" spc="-5" dirty="0">
                <a:latin typeface="+mj-lt"/>
              </a:rPr>
              <a:t>Mass</a:t>
            </a:r>
            <a:r>
              <a:rPr sz="4000" dirty="0">
                <a:latin typeface="+mj-lt"/>
              </a:rPr>
              <a:t> </a:t>
            </a:r>
            <a:r>
              <a:rPr sz="4000" spc="-15" dirty="0">
                <a:latin typeface="+mj-lt"/>
              </a:rPr>
              <a:t>by</a:t>
            </a:r>
            <a:r>
              <a:rPr sz="4000" dirty="0">
                <a:latin typeface="+mj-lt"/>
              </a:rPr>
              <a:t> </a:t>
            </a:r>
            <a:r>
              <a:rPr lang="en-US" sz="4000" spc="-20" dirty="0">
                <a:latin typeface="+mj-lt"/>
              </a:rPr>
              <a:t>c</a:t>
            </a:r>
            <a:r>
              <a:rPr sz="4000" spc="-20" dirty="0">
                <a:latin typeface="+mj-lt"/>
              </a:rPr>
              <a:t>ustomer</a:t>
            </a:r>
            <a:r>
              <a:rPr sz="4000" spc="5" dirty="0">
                <a:latin typeface="+mj-lt"/>
              </a:rPr>
              <a:t> </a:t>
            </a:r>
            <a:r>
              <a:rPr sz="4000" spc="-10" dirty="0">
                <a:latin typeface="+mj-lt"/>
              </a:rPr>
              <a:t>NASA</a:t>
            </a:r>
            <a:r>
              <a:rPr sz="4000" dirty="0">
                <a:latin typeface="+mj-lt"/>
              </a:rPr>
              <a:t> </a:t>
            </a:r>
            <a:r>
              <a:rPr sz="4000" spc="-20" dirty="0">
                <a:latin typeface="+mj-lt"/>
              </a:rPr>
              <a:t>(CRS)</a:t>
            </a:r>
            <a:endParaRPr sz="4000" dirty="0">
              <a:latin typeface="+mj-lt"/>
            </a:endParaRPr>
          </a:p>
        </p:txBody>
      </p:sp>
      <p:pic>
        <p:nvPicPr>
          <p:cNvPr id="19" name="Picture 18">
            <a:extLst>
              <a:ext uri="{FF2B5EF4-FFF2-40B4-BE49-F238E27FC236}">
                <a16:creationId xmlns:a16="http://schemas.microsoft.com/office/drawing/2014/main" id="{F714CB7F-6D17-46CA-BE44-960426F42383}"/>
              </a:ext>
            </a:extLst>
          </p:cNvPr>
          <p:cNvPicPr>
            <a:picLocks noChangeAspect="1"/>
          </p:cNvPicPr>
          <p:nvPr/>
        </p:nvPicPr>
        <p:blipFill>
          <a:blip r:embed="rId3"/>
          <a:stretch>
            <a:fillRect/>
          </a:stretch>
        </p:blipFill>
        <p:spPr>
          <a:xfrm>
            <a:off x="554246" y="4073330"/>
            <a:ext cx="3390843" cy="1212985"/>
          </a:xfrm>
          <a:prstGeom prst="rect">
            <a:avLst/>
          </a:prstGeom>
        </p:spPr>
      </p:pic>
      <p:sp>
        <p:nvSpPr>
          <p:cNvPr id="8" name="object 2">
            <a:extLst>
              <a:ext uri="{FF2B5EF4-FFF2-40B4-BE49-F238E27FC236}">
                <a16:creationId xmlns:a16="http://schemas.microsoft.com/office/drawing/2014/main" id="{40304933-A2AA-4C0E-9510-8D7C28D6FDC3}"/>
              </a:ext>
            </a:extLst>
          </p:cNvPr>
          <p:cNvSpPr/>
          <p:nvPr/>
        </p:nvSpPr>
        <p:spPr>
          <a:xfrm>
            <a:off x="5410200" y="3727772"/>
            <a:ext cx="4648200" cy="2235075"/>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6" name="object 6"/>
          <p:cNvSpPr txBox="1"/>
          <p:nvPr/>
        </p:nvSpPr>
        <p:spPr>
          <a:xfrm>
            <a:off x="5494790" y="3799361"/>
            <a:ext cx="4402820" cy="1674817"/>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j-lt"/>
                <a:cs typeface="Calibri"/>
              </a:rPr>
              <a:t>QUERY</a:t>
            </a:r>
            <a:r>
              <a:rPr sz="1800" b="1" spc="-20" dirty="0">
                <a:latin typeface="+mj-lt"/>
                <a:cs typeface="Calibri"/>
              </a:rPr>
              <a:t> </a:t>
            </a:r>
            <a:r>
              <a:rPr sz="1800" b="1" spc="-15" dirty="0">
                <a:latin typeface="+mj-lt"/>
                <a:cs typeface="Calibri"/>
              </a:rPr>
              <a:t>EXPLAINATION</a:t>
            </a:r>
            <a:endParaRPr sz="1750" dirty="0">
              <a:latin typeface="+mj-lt"/>
              <a:cs typeface="Calibri"/>
            </a:endParaRPr>
          </a:p>
          <a:p>
            <a:pPr marL="12700">
              <a:lnSpc>
                <a:spcPct val="100000"/>
              </a:lnSpc>
            </a:pPr>
            <a:r>
              <a:rPr sz="1800" spc="-5" dirty="0">
                <a:latin typeface="+mj-lt"/>
                <a:cs typeface="Calibri"/>
              </a:rPr>
              <a:t>Using</a:t>
            </a:r>
            <a:r>
              <a:rPr sz="1800" spc="-10" dirty="0">
                <a:latin typeface="+mj-lt"/>
                <a:cs typeface="Calibri"/>
              </a:rPr>
              <a:t> </a:t>
            </a:r>
            <a:r>
              <a:rPr sz="1800" dirty="0">
                <a:latin typeface="+mj-lt"/>
                <a:cs typeface="Calibri"/>
              </a:rPr>
              <a:t>the</a:t>
            </a:r>
            <a:r>
              <a:rPr sz="1800" spc="-5" dirty="0">
                <a:latin typeface="+mj-lt"/>
                <a:cs typeface="Calibri"/>
              </a:rPr>
              <a:t> function</a:t>
            </a:r>
            <a:r>
              <a:rPr sz="1800" spc="30" dirty="0">
                <a:latin typeface="+mj-lt"/>
                <a:cs typeface="Calibri"/>
              </a:rPr>
              <a:t> </a:t>
            </a:r>
            <a:r>
              <a:rPr sz="1800" b="1" i="1" spc="-5" dirty="0">
                <a:latin typeface="+mj-lt"/>
                <a:cs typeface="Calibri"/>
              </a:rPr>
              <a:t>SUM</a:t>
            </a:r>
            <a:r>
              <a:rPr sz="1800" b="1" i="1" spc="415" dirty="0">
                <a:latin typeface="+mj-lt"/>
                <a:cs typeface="Calibri"/>
              </a:rPr>
              <a:t> </a:t>
            </a:r>
            <a:r>
              <a:rPr lang="en-US" sz="1800" spc="-5" dirty="0">
                <a:latin typeface="+mj-lt"/>
                <a:cs typeface="Calibri"/>
              </a:rPr>
              <a:t>calculates</a:t>
            </a:r>
            <a:r>
              <a:rPr sz="1800" spc="-10" dirty="0">
                <a:latin typeface="+mj-lt"/>
                <a:cs typeface="Calibri"/>
              </a:rPr>
              <a:t> </a:t>
            </a:r>
            <a:r>
              <a:rPr sz="1800" dirty="0">
                <a:latin typeface="+mj-lt"/>
                <a:cs typeface="Calibri"/>
              </a:rPr>
              <a:t>the</a:t>
            </a:r>
            <a:r>
              <a:rPr sz="1800" spc="-5" dirty="0">
                <a:latin typeface="+mj-lt"/>
                <a:cs typeface="Calibri"/>
              </a:rPr>
              <a:t> </a:t>
            </a:r>
            <a:r>
              <a:rPr sz="1800" spc="-10" dirty="0">
                <a:latin typeface="+mj-lt"/>
                <a:cs typeface="Calibri"/>
              </a:rPr>
              <a:t>total</a:t>
            </a:r>
            <a:r>
              <a:rPr sz="1800" dirty="0">
                <a:latin typeface="+mj-lt"/>
                <a:cs typeface="Calibri"/>
              </a:rPr>
              <a:t> </a:t>
            </a:r>
            <a:r>
              <a:rPr sz="1800" spc="-5" dirty="0">
                <a:latin typeface="+mj-lt"/>
                <a:cs typeface="Calibri"/>
              </a:rPr>
              <a:t>in</a:t>
            </a:r>
            <a:r>
              <a:rPr sz="1800" dirty="0">
                <a:latin typeface="+mj-lt"/>
                <a:cs typeface="Calibri"/>
              </a:rPr>
              <a:t> the</a:t>
            </a:r>
            <a:r>
              <a:rPr sz="1800" spc="-5" dirty="0">
                <a:latin typeface="+mj-lt"/>
                <a:cs typeface="Calibri"/>
              </a:rPr>
              <a:t> </a:t>
            </a:r>
            <a:r>
              <a:rPr sz="1800" spc="-10" dirty="0">
                <a:latin typeface="+mj-lt"/>
                <a:cs typeface="Calibri"/>
              </a:rPr>
              <a:t>column</a:t>
            </a:r>
            <a:r>
              <a:rPr lang="en-US" sz="1800" spc="-10" dirty="0">
                <a:latin typeface="+mj-lt"/>
                <a:cs typeface="Calibri"/>
              </a:rPr>
              <a:t> </a:t>
            </a:r>
            <a:r>
              <a:rPr sz="1800" i="1" spc="-30" dirty="0">
                <a:latin typeface="+mj-lt"/>
                <a:cs typeface="Calibri"/>
              </a:rPr>
              <a:t>PAYLOAD_MASS_</a:t>
            </a:r>
            <a:r>
              <a:rPr lang="en-US" sz="1800" i="1" spc="-30" dirty="0">
                <a:latin typeface="+mj-lt"/>
                <a:cs typeface="Calibri"/>
              </a:rPr>
              <a:t>_</a:t>
            </a:r>
            <a:r>
              <a:rPr sz="1800" i="1" spc="-30" dirty="0">
                <a:latin typeface="+mj-lt"/>
                <a:cs typeface="Calibri"/>
              </a:rPr>
              <a:t>KG_</a:t>
            </a:r>
            <a:endParaRPr lang="en-US" sz="1800" i="1" spc="-30" dirty="0">
              <a:latin typeface="+mj-lt"/>
              <a:cs typeface="Calibri"/>
            </a:endParaRPr>
          </a:p>
          <a:p>
            <a:pPr marL="12700">
              <a:lnSpc>
                <a:spcPct val="100000"/>
              </a:lnSpc>
            </a:pPr>
            <a:endParaRPr lang="en-US" b="1" i="1" spc="-30" dirty="0">
              <a:latin typeface="+mj-lt"/>
              <a:cs typeface="Calibri"/>
            </a:endParaRPr>
          </a:p>
          <a:p>
            <a:pPr marL="12700">
              <a:lnSpc>
                <a:spcPct val="100000"/>
              </a:lnSpc>
            </a:pPr>
            <a:r>
              <a:rPr sz="1800" spc="-5" dirty="0">
                <a:latin typeface="+mj-lt"/>
                <a:cs typeface="Calibri"/>
              </a:rPr>
              <a:t>The</a:t>
            </a:r>
            <a:r>
              <a:rPr sz="1800" dirty="0">
                <a:latin typeface="+mj-lt"/>
                <a:cs typeface="Calibri"/>
              </a:rPr>
              <a:t> </a:t>
            </a:r>
            <a:r>
              <a:rPr sz="1800" b="1" i="1" dirty="0">
                <a:latin typeface="+mj-lt"/>
                <a:cs typeface="Calibri"/>
              </a:rPr>
              <a:t>WHERE </a:t>
            </a:r>
            <a:r>
              <a:rPr sz="1800" spc="-5" dirty="0">
                <a:latin typeface="+mj-lt"/>
                <a:cs typeface="Calibri"/>
              </a:rPr>
              <a:t>clause</a:t>
            </a:r>
            <a:r>
              <a:rPr sz="1800" spc="15" dirty="0">
                <a:latin typeface="+mj-lt"/>
                <a:cs typeface="Calibri"/>
              </a:rPr>
              <a:t> </a:t>
            </a:r>
            <a:r>
              <a:rPr sz="1800" spc="-15" dirty="0">
                <a:latin typeface="+mj-lt"/>
                <a:cs typeface="Calibri"/>
              </a:rPr>
              <a:t>filters</a:t>
            </a:r>
            <a:r>
              <a:rPr sz="1800" spc="10" dirty="0">
                <a:latin typeface="+mj-lt"/>
                <a:cs typeface="Calibri"/>
              </a:rPr>
              <a:t> </a:t>
            </a:r>
            <a:r>
              <a:rPr sz="1800" dirty="0">
                <a:latin typeface="+mj-lt"/>
                <a:cs typeface="Calibri"/>
              </a:rPr>
              <a:t>the</a:t>
            </a:r>
            <a:r>
              <a:rPr sz="1800" spc="5" dirty="0">
                <a:latin typeface="+mj-lt"/>
                <a:cs typeface="Calibri"/>
              </a:rPr>
              <a:t> </a:t>
            </a:r>
            <a:r>
              <a:rPr sz="1800" spc="-10" dirty="0">
                <a:latin typeface="+mj-lt"/>
                <a:cs typeface="Calibri"/>
              </a:rPr>
              <a:t>dataset</a:t>
            </a:r>
            <a:r>
              <a:rPr sz="1800" spc="-15" dirty="0">
                <a:latin typeface="+mj-lt"/>
                <a:cs typeface="Calibri"/>
              </a:rPr>
              <a:t> </a:t>
            </a:r>
            <a:r>
              <a:rPr sz="1800" spc="-10" dirty="0">
                <a:latin typeface="+mj-lt"/>
                <a:cs typeface="Calibri"/>
              </a:rPr>
              <a:t>to </a:t>
            </a:r>
            <a:r>
              <a:rPr sz="1800" spc="-5" dirty="0">
                <a:latin typeface="+mj-lt"/>
                <a:cs typeface="Calibri"/>
              </a:rPr>
              <a:t>only</a:t>
            </a:r>
            <a:r>
              <a:rPr sz="1800" spc="5" dirty="0">
                <a:latin typeface="+mj-lt"/>
                <a:cs typeface="Calibri"/>
              </a:rPr>
              <a:t> </a:t>
            </a:r>
            <a:r>
              <a:rPr lang="en-US" spc="-10" dirty="0">
                <a:latin typeface="+mj-lt"/>
                <a:cs typeface="Calibri"/>
              </a:rPr>
              <a:t>collect results where customer = </a:t>
            </a:r>
            <a:r>
              <a:rPr sz="1800" i="1" spc="-10" dirty="0">
                <a:latin typeface="+mj-lt"/>
                <a:cs typeface="Calibri"/>
              </a:rPr>
              <a:t>NASA</a:t>
            </a:r>
            <a:r>
              <a:rPr sz="1800" i="1" spc="10" dirty="0">
                <a:latin typeface="+mj-lt"/>
                <a:cs typeface="Calibri"/>
              </a:rPr>
              <a:t> </a:t>
            </a:r>
            <a:r>
              <a:rPr sz="1800" i="1" spc="-10" dirty="0">
                <a:latin typeface="+mj-lt"/>
                <a:cs typeface="Calibri"/>
              </a:rPr>
              <a:t>(CRS)</a:t>
            </a:r>
            <a:endParaRPr sz="1800" dirty="0">
              <a:latin typeface="+mj-lt"/>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33400" y="1384472"/>
            <a:ext cx="8686800" cy="1650364"/>
          </a:xfrm>
          <a:prstGeom prst="rect">
            <a:avLst/>
          </a:prstGeom>
        </p:spPr>
        <p:txBody>
          <a:bodyPr vert="horz" wrap="square" lIns="0" tIns="318135" rIns="0" bIns="0" rtlCol="0">
            <a:spAutoFit/>
          </a:bodyPr>
          <a:lstStyle/>
          <a:p>
            <a:pPr marL="12700">
              <a:lnSpc>
                <a:spcPct val="100000"/>
              </a:lnSpc>
              <a:spcBef>
                <a:spcPts val="25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385"/>
              </a:spcBef>
            </a:pPr>
            <a:r>
              <a:rPr lang="en-US" sz="2000" b="0" spc="-5" dirty="0">
                <a:solidFill>
                  <a:schemeClr val="bg1"/>
                </a:solidFill>
                <a:latin typeface="+mj-lt"/>
                <a:cs typeface="Segoe UI Light"/>
              </a:rPr>
              <a:t>select avg(payload_mass__kg_) as "Avg_Payload_Mass_F9_v1_1" from spacextbl where booster_version='F9 v1.1'</a:t>
            </a:r>
            <a:endParaRPr lang="en-US" sz="2000" dirty="0">
              <a:solidFill>
                <a:schemeClr val="bg1"/>
              </a:solidFill>
              <a:latin typeface="+mj-lt"/>
              <a:cs typeface="Segoe UI Light"/>
            </a:endParaRPr>
          </a:p>
        </p:txBody>
      </p:sp>
      <p:pic>
        <p:nvPicPr>
          <p:cNvPr id="9" name="Picture 8">
            <a:extLst>
              <a:ext uri="{FF2B5EF4-FFF2-40B4-BE49-F238E27FC236}">
                <a16:creationId xmlns:a16="http://schemas.microsoft.com/office/drawing/2014/main" id="{EDA71DBB-5BC4-41A2-AE55-DAEF9D08253C}"/>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109220" y="283927"/>
            <a:ext cx="11854180" cy="594393"/>
          </a:xfrm>
          <a:prstGeom prst="rect">
            <a:avLst/>
          </a:prstGeom>
        </p:spPr>
        <p:txBody>
          <a:bodyPr vert="horz" wrap="square" lIns="0" tIns="42545" rIns="0" bIns="0" rtlCol="0">
            <a:spAutoFit/>
          </a:bodyPr>
          <a:lstStyle/>
          <a:p>
            <a:pPr marL="12700" marR="5080">
              <a:lnSpc>
                <a:spcPts val="4300"/>
              </a:lnSpc>
              <a:spcBef>
                <a:spcPts val="335"/>
              </a:spcBef>
            </a:pPr>
            <a:r>
              <a:rPr sz="4000" spc="-35" dirty="0">
                <a:latin typeface="+mj-lt"/>
              </a:rPr>
              <a:t>Average</a:t>
            </a:r>
            <a:r>
              <a:rPr sz="4000" spc="-5" dirty="0">
                <a:latin typeface="+mj-lt"/>
              </a:rPr>
              <a:t> </a:t>
            </a:r>
            <a:r>
              <a:rPr sz="4000" spc="-20" dirty="0">
                <a:latin typeface="+mj-lt"/>
              </a:rPr>
              <a:t>Payload</a:t>
            </a:r>
            <a:r>
              <a:rPr sz="4000" spc="-10" dirty="0">
                <a:latin typeface="+mj-lt"/>
              </a:rPr>
              <a:t> </a:t>
            </a:r>
            <a:r>
              <a:rPr sz="4000" dirty="0">
                <a:latin typeface="+mj-lt"/>
              </a:rPr>
              <a:t>Mass</a:t>
            </a:r>
            <a:r>
              <a:rPr sz="4000" spc="-10" dirty="0">
                <a:latin typeface="+mj-lt"/>
              </a:rPr>
              <a:t> carried </a:t>
            </a:r>
            <a:r>
              <a:rPr sz="4000" spc="-5" dirty="0">
                <a:latin typeface="+mj-lt"/>
              </a:rPr>
              <a:t>by</a:t>
            </a:r>
            <a:r>
              <a:rPr sz="4000" spc="-20" dirty="0">
                <a:latin typeface="+mj-lt"/>
              </a:rPr>
              <a:t> </a:t>
            </a:r>
            <a:r>
              <a:rPr sz="4000" spc="-15" dirty="0">
                <a:latin typeface="+mj-lt"/>
              </a:rPr>
              <a:t>booster</a:t>
            </a:r>
            <a:r>
              <a:rPr sz="4000" spc="-20" dirty="0">
                <a:latin typeface="+mj-lt"/>
              </a:rPr>
              <a:t> version</a:t>
            </a:r>
            <a:r>
              <a:rPr sz="4000" spc="-10" dirty="0">
                <a:latin typeface="+mj-lt"/>
              </a:rPr>
              <a:t> F9 </a:t>
            </a:r>
            <a:r>
              <a:rPr sz="4000" spc="-819" dirty="0">
                <a:latin typeface="+mj-lt"/>
              </a:rPr>
              <a:t> </a:t>
            </a:r>
            <a:r>
              <a:rPr sz="4000" spc="-5" dirty="0">
                <a:latin typeface="+mj-lt"/>
              </a:rPr>
              <a:t>v1.1</a:t>
            </a:r>
            <a:endParaRPr sz="4000" dirty="0">
              <a:latin typeface="+mj-lt"/>
            </a:endParaRPr>
          </a:p>
        </p:txBody>
      </p:sp>
      <p:pic>
        <p:nvPicPr>
          <p:cNvPr id="13" name="Picture 12">
            <a:extLst>
              <a:ext uri="{FF2B5EF4-FFF2-40B4-BE49-F238E27FC236}">
                <a16:creationId xmlns:a16="http://schemas.microsoft.com/office/drawing/2014/main" id="{36BC13D5-B671-4B5F-85DE-EFEA04CCC824}"/>
              </a:ext>
            </a:extLst>
          </p:cNvPr>
          <p:cNvPicPr>
            <a:picLocks noChangeAspect="1"/>
          </p:cNvPicPr>
          <p:nvPr/>
        </p:nvPicPr>
        <p:blipFill rotWithShape="1">
          <a:blip r:embed="rId3"/>
          <a:srcRect t="5457"/>
          <a:stretch/>
        </p:blipFill>
        <p:spPr>
          <a:xfrm>
            <a:off x="685800" y="3769169"/>
            <a:ext cx="3143290" cy="1092767"/>
          </a:xfrm>
          <a:prstGeom prst="rect">
            <a:avLst/>
          </a:prstGeom>
        </p:spPr>
      </p:pic>
      <p:sp>
        <p:nvSpPr>
          <p:cNvPr id="7" name="object 2">
            <a:extLst>
              <a:ext uri="{FF2B5EF4-FFF2-40B4-BE49-F238E27FC236}">
                <a16:creationId xmlns:a16="http://schemas.microsoft.com/office/drawing/2014/main" id="{52E9AD63-4E33-4BD9-9934-0669E7DCF909}"/>
              </a:ext>
            </a:extLst>
          </p:cNvPr>
          <p:cNvSpPr/>
          <p:nvPr/>
        </p:nvSpPr>
        <p:spPr>
          <a:xfrm>
            <a:off x="5410200" y="3615801"/>
            <a:ext cx="5783476" cy="1857727"/>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5" name="object 5"/>
          <p:cNvSpPr txBox="1"/>
          <p:nvPr/>
        </p:nvSpPr>
        <p:spPr>
          <a:xfrm>
            <a:off x="5561861" y="3765124"/>
            <a:ext cx="5631815" cy="1667123"/>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j-lt"/>
                <a:cs typeface="Calibri"/>
              </a:rPr>
              <a:t>QUERY</a:t>
            </a:r>
            <a:r>
              <a:rPr sz="1800" b="1" spc="-20" dirty="0">
                <a:latin typeface="+mj-lt"/>
                <a:cs typeface="Calibri"/>
              </a:rPr>
              <a:t> </a:t>
            </a:r>
            <a:r>
              <a:rPr sz="1800" b="1" spc="-15" dirty="0">
                <a:latin typeface="+mj-lt"/>
                <a:cs typeface="Calibri"/>
              </a:rPr>
              <a:t>EXPLAINATION</a:t>
            </a:r>
            <a:endParaRPr sz="1750" dirty="0">
              <a:latin typeface="+mj-lt"/>
              <a:cs typeface="Calibri"/>
            </a:endParaRPr>
          </a:p>
          <a:p>
            <a:pPr marL="12700">
              <a:lnSpc>
                <a:spcPct val="100000"/>
              </a:lnSpc>
            </a:pPr>
            <a:r>
              <a:rPr sz="1800" spc="-5" dirty="0">
                <a:latin typeface="+mj-lt"/>
                <a:cs typeface="Calibri"/>
              </a:rPr>
              <a:t>Using </a:t>
            </a:r>
            <a:r>
              <a:rPr sz="1800" dirty="0">
                <a:latin typeface="+mj-lt"/>
                <a:cs typeface="Calibri"/>
              </a:rPr>
              <a:t>the </a:t>
            </a:r>
            <a:r>
              <a:rPr sz="1800" spc="-5" dirty="0">
                <a:latin typeface="+mj-lt"/>
                <a:cs typeface="Calibri"/>
              </a:rPr>
              <a:t>function</a:t>
            </a:r>
            <a:r>
              <a:rPr sz="1800" spc="30" dirty="0">
                <a:latin typeface="+mj-lt"/>
                <a:cs typeface="Calibri"/>
              </a:rPr>
              <a:t> </a:t>
            </a:r>
            <a:r>
              <a:rPr sz="1800" b="1" i="1" spc="-50" dirty="0">
                <a:latin typeface="+mj-lt"/>
                <a:cs typeface="Calibri"/>
              </a:rPr>
              <a:t>AVG</a:t>
            </a:r>
            <a:r>
              <a:rPr sz="1800" b="1" i="1" spc="-10" dirty="0">
                <a:latin typeface="+mj-lt"/>
                <a:cs typeface="Calibri"/>
              </a:rPr>
              <a:t> </a:t>
            </a:r>
            <a:r>
              <a:rPr lang="en-US" sz="1800" spc="-10" dirty="0">
                <a:latin typeface="+mj-lt"/>
                <a:cs typeface="Calibri"/>
              </a:rPr>
              <a:t>calculates</a:t>
            </a:r>
            <a:r>
              <a:rPr sz="1800" spc="5" dirty="0">
                <a:latin typeface="+mj-lt"/>
                <a:cs typeface="Calibri"/>
              </a:rPr>
              <a:t> </a:t>
            </a:r>
            <a:r>
              <a:rPr sz="1800" dirty="0">
                <a:latin typeface="+mj-lt"/>
                <a:cs typeface="Calibri"/>
              </a:rPr>
              <a:t>the</a:t>
            </a:r>
            <a:r>
              <a:rPr sz="1800" spc="-5" dirty="0">
                <a:latin typeface="+mj-lt"/>
                <a:cs typeface="Calibri"/>
              </a:rPr>
              <a:t> </a:t>
            </a:r>
            <a:r>
              <a:rPr sz="1800" spc="-15" dirty="0">
                <a:latin typeface="+mj-lt"/>
                <a:cs typeface="Calibri"/>
              </a:rPr>
              <a:t>average</a:t>
            </a:r>
            <a:r>
              <a:rPr sz="1800" spc="-10" dirty="0">
                <a:latin typeface="+mj-lt"/>
                <a:cs typeface="Calibri"/>
              </a:rPr>
              <a:t> </a:t>
            </a:r>
            <a:r>
              <a:rPr sz="1800" spc="-5" dirty="0">
                <a:latin typeface="+mj-lt"/>
                <a:cs typeface="Calibri"/>
              </a:rPr>
              <a:t>in</a:t>
            </a:r>
            <a:r>
              <a:rPr sz="1800" spc="5" dirty="0">
                <a:latin typeface="+mj-lt"/>
                <a:cs typeface="Calibri"/>
              </a:rPr>
              <a:t> </a:t>
            </a:r>
            <a:r>
              <a:rPr sz="1800" dirty="0">
                <a:latin typeface="+mj-lt"/>
                <a:cs typeface="Calibri"/>
              </a:rPr>
              <a:t>the </a:t>
            </a:r>
            <a:r>
              <a:rPr sz="1800" spc="-10" dirty="0">
                <a:latin typeface="+mj-lt"/>
                <a:cs typeface="Calibri"/>
              </a:rPr>
              <a:t>column</a:t>
            </a:r>
            <a:endParaRPr sz="1800" dirty="0">
              <a:latin typeface="+mj-lt"/>
              <a:cs typeface="Calibri"/>
            </a:endParaRPr>
          </a:p>
          <a:p>
            <a:pPr marL="12700">
              <a:lnSpc>
                <a:spcPct val="100000"/>
              </a:lnSpc>
            </a:pPr>
            <a:r>
              <a:rPr sz="1800" i="1" spc="-30" dirty="0">
                <a:latin typeface="+mj-lt"/>
                <a:cs typeface="Calibri"/>
              </a:rPr>
              <a:t>PAYLOAD_MASS</a:t>
            </a:r>
            <a:r>
              <a:rPr lang="en-US" sz="1800" i="1" spc="-30" dirty="0">
                <a:latin typeface="+mj-lt"/>
                <a:cs typeface="Calibri"/>
              </a:rPr>
              <a:t>_</a:t>
            </a:r>
            <a:r>
              <a:rPr sz="1800" i="1" spc="-30" dirty="0">
                <a:latin typeface="+mj-lt"/>
                <a:cs typeface="Calibri"/>
              </a:rPr>
              <a:t>_KG_</a:t>
            </a:r>
            <a:endParaRPr sz="1800" dirty="0">
              <a:latin typeface="+mj-lt"/>
              <a:cs typeface="Calibri"/>
            </a:endParaRPr>
          </a:p>
          <a:p>
            <a:pPr>
              <a:lnSpc>
                <a:spcPct val="100000"/>
              </a:lnSpc>
              <a:spcBef>
                <a:spcPts val="25"/>
              </a:spcBef>
            </a:pPr>
            <a:endParaRPr sz="1750" dirty="0">
              <a:latin typeface="+mj-lt"/>
              <a:cs typeface="Calibri"/>
            </a:endParaRPr>
          </a:p>
          <a:p>
            <a:pPr marL="12700" marR="681990">
              <a:lnSpc>
                <a:spcPct val="100000"/>
              </a:lnSpc>
            </a:pPr>
            <a:r>
              <a:rPr sz="1800" spc="-5" dirty="0">
                <a:latin typeface="+mj-lt"/>
                <a:cs typeface="Calibri"/>
              </a:rPr>
              <a:t>The</a:t>
            </a:r>
            <a:r>
              <a:rPr sz="1800" dirty="0">
                <a:latin typeface="+mj-lt"/>
                <a:cs typeface="Calibri"/>
              </a:rPr>
              <a:t> </a:t>
            </a:r>
            <a:r>
              <a:rPr sz="1800" b="1" i="1" dirty="0">
                <a:latin typeface="+mj-lt"/>
                <a:cs typeface="Calibri"/>
              </a:rPr>
              <a:t>WHERE </a:t>
            </a:r>
            <a:r>
              <a:rPr sz="1800" spc="-5" dirty="0">
                <a:latin typeface="+mj-lt"/>
                <a:cs typeface="Calibri"/>
              </a:rPr>
              <a:t>clause</a:t>
            </a:r>
            <a:r>
              <a:rPr sz="1800" spc="15" dirty="0">
                <a:latin typeface="+mj-lt"/>
                <a:cs typeface="Calibri"/>
              </a:rPr>
              <a:t> </a:t>
            </a:r>
            <a:r>
              <a:rPr sz="1800" spc="-15" dirty="0">
                <a:latin typeface="+mj-lt"/>
                <a:cs typeface="Calibri"/>
              </a:rPr>
              <a:t>filters</a:t>
            </a:r>
            <a:r>
              <a:rPr sz="1800" spc="10" dirty="0">
                <a:latin typeface="+mj-lt"/>
                <a:cs typeface="Calibri"/>
              </a:rPr>
              <a:t> </a:t>
            </a:r>
            <a:r>
              <a:rPr sz="1800" dirty="0">
                <a:latin typeface="+mj-lt"/>
                <a:cs typeface="Calibri"/>
              </a:rPr>
              <a:t>the</a:t>
            </a:r>
            <a:r>
              <a:rPr sz="1800" spc="5" dirty="0">
                <a:latin typeface="+mj-lt"/>
                <a:cs typeface="Calibri"/>
              </a:rPr>
              <a:t> </a:t>
            </a:r>
            <a:r>
              <a:rPr sz="1800" spc="-10" dirty="0">
                <a:latin typeface="+mj-lt"/>
                <a:cs typeface="Calibri"/>
              </a:rPr>
              <a:t>dataset</a:t>
            </a:r>
            <a:r>
              <a:rPr sz="1800" spc="-15" dirty="0">
                <a:latin typeface="+mj-lt"/>
                <a:cs typeface="Calibri"/>
              </a:rPr>
              <a:t> </a:t>
            </a:r>
            <a:r>
              <a:rPr sz="1800" spc="-10" dirty="0">
                <a:latin typeface="+mj-lt"/>
                <a:cs typeface="Calibri"/>
              </a:rPr>
              <a:t>to </a:t>
            </a:r>
            <a:r>
              <a:rPr sz="1800" spc="-5" dirty="0">
                <a:latin typeface="+mj-lt"/>
                <a:cs typeface="Calibri"/>
              </a:rPr>
              <a:t>only</a:t>
            </a:r>
            <a:r>
              <a:rPr sz="1800" spc="5" dirty="0">
                <a:latin typeface="+mj-lt"/>
                <a:cs typeface="Calibri"/>
              </a:rPr>
              <a:t> </a:t>
            </a:r>
            <a:r>
              <a:rPr sz="1800" spc="-10" dirty="0">
                <a:latin typeface="+mj-lt"/>
                <a:cs typeface="Calibri"/>
              </a:rPr>
              <a:t>perform </a:t>
            </a:r>
            <a:r>
              <a:rPr sz="1800" spc="-395" dirty="0">
                <a:latin typeface="+mj-lt"/>
                <a:cs typeface="Calibri"/>
              </a:rPr>
              <a:t> </a:t>
            </a:r>
            <a:r>
              <a:rPr sz="1800" spc="-10" dirty="0">
                <a:latin typeface="+mj-lt"/>
                <a:cs typeface="Calibri"/>
              </a:rPr>
              <a:t>calculations</a:t>
            </a:r>
            <a:r>
              <a:rPr sz="1800" spc="20" dirty="0">
                <a:latin typeface="+mj-lt"/>
                <a:cs typeface="Calibri"/>
              </a:rPr>
              <a:t> </a:t>
            </a:r>
            <a:r>
              <a:rPr lang="en-US" sz="1800" spc="-5" dirty="0">
                <a:latin typeface="+mj-lt"/>
                <a:cs typeface="Calibri"/>
              </a:rPr>
              <a:t>for</a:t>
            </a:r>
            <a:r>
              <a:rPr sz="1800" spc="10" dirty="0">
                <a:latin typeface="+mj-lt"/>
                <a:cs typeface="Calibri"/>
              </a:rPr>
              <a:t> </a:t>
            </a:r>
            <a:r>
              <a:rPr sz="1800" i="1" spc="-5" dirty="0">
                <a:latin typeface="+mj-lt"/>
                <a:cs typeface="Calibri"/>
              </a:rPr>
              <a:t>Booster_version</a:t>
            </a:r>
            <a:r>
              <a:rPr sz="1800" i="1" spc="25" dirty="0">
                <a:latin typeface="+mj-lt"/>
                <a:cs typeface="Calibri"/>
              </a:rPr>
              <a:t> </a:t>
            </a:r>
            <a:r>
              <a:rPr sz="1800" i="1" dirty="0">
                <a:latin typeface="+mj-lt"/>
                <a:cs typeface="Calibri"/>
              </a:rPr>
              <a:t>F9</a:t>
            </a:r>
            <a:r>
              <a:rPr sz="1800" i="1" spc="-5" dirty="0">
                <a:latin typeface="+mj-lt"/>
                <a:cs typeface="Calibri"/>
              </a:rPr>
              <a:t> v1.1</a:t>
            </a:r>
            <a:endParaRPr sz="1800" dirty="0">
              <a:latin typeface="+mj-lt"/>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8AD2AA-9799-403F-A3E3-52B0EC258015}"/>
              </a:ext>
            </a:extLst>
          </p:cNvPr>
          <p:cNvSpPr/>
          <p:nvPr/>
        </p:nvSpPr>
        <p:spPr>
          <a:xfrm>
            <a:off x="381000" y="1582007"/>
            <a:ext cx="4419600" cy="4939814"/>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object 3"/>
          <p:cNvSpPr txBox="1"/>
          <p:nvPr/>
        </p:nvSpPr>
        <p:spPr>
          <a:xfrm>
            <a:off x="533400" y="1483229"/>
            <a:ext cx="4038600" cy="4939814"/>
          </a:xfrm>
          <a:prstGeom prst="rect">
            <a:avLst/>
          </a:prstGeom>
        </p:spPr>
        <p:txBody>
          <a:bodyPr vert="horz" wrap="square" lIns="0" tIns="175260" rIns="0" bIns="0" rtlCol="0">
            <a:spAutoFit/>
          </a:bodyPr>
          <a:lstStyle/>
          <a:p>
            <a:pPr marL="12700">
              <a:lnSpc>
                <a:spcPct val="100000"/>
              </a:lnSpc>
              <a:spcBef>
                <a:spcPts val="1380"/>
              </a:spcBef>
              <a:tabLst>
                <a:tab pos="354965" algn="l"/>
                <a:tab pos="355600" algn="l"/>
              </a:tabLst>
            </a:pPr>
            <a:r>
              <a:rPr sz="2800" b="0" spc="15" dirty="0">
                <a:latin typeface="+mj-lt"/>
                <a:cs typeface="Segoe UI Light"/>
              </a:rPr>
              <a:t>Summary</a:t>
            </a:r>
            <a:r>
              <a:rPr sz="2800" b="0" dirty="0">
                <a:latin typeface="+mj-lt"/>
                <a:cs typeface="Segoe UI Light"/>
              </a:rPr>
              <a:t> </a:t>
            </a:r>
            <a:r>
              <a:rPr sz="2800" b="0" spc="-40" dirty="0">
                <a:latin typeface="+mj-lt"/>
                <a:cs typeface="Segoe UI Light"/>
              </a:rPr>
              <a:t>of</a:t>
            </a:r>
            <a:r>
              <a:rPr sz="2800" b="0" spc="-25" dirty="0">
                <a:latin typeface="+mj-lt"/>
                <a:cs typeface="Segoe UI Light"/>
              </a:rPr>
              <a:t> </a:t>
            </a:r>
            <a:r>
              <a:rPr sz="2800" b="0" spc="-5" dirty="0">
                <a:latin typeface="+mj-lt"/>
                <a:cs typeface="Segoe UI Light"/>
              </a:rPr>
              <a:t>methodologies</a:t>
            </a:r>
            <a:endParaRPr sz="2800" dirty="0">
              <a:latin typeface="+mj-lt"/>
              <a:cs typeface="Segoe UI Light"/>
            </a:endParaRPr>
          </a:p>
          <a:p>
            <a:pPr marL="355600" indent="-342900">
              <a:lnSpc>
                <a:spcPct val="100000"/>
              </a:lnSpc>
              <a:spcBef>
                <a:spcPts val="730"/>
              </a:spcBef>
              <a:buChar char="-"/>
              <a:tabLst>
                <a:tab pos="354965" algn="l"/>
                <a:tab pos="355600" algn="l"/>
              </a:tabLst>
            </a:pPr>
            <a:r>
              <a:rPr sz="1600" spc="-10" dirty="0">
                <a:latin typeface="+mj-lt"/>
                <a:cs typeface="Calibri"/>
              </a:rPr>
              <a:t>Data</a:t>
            </a:r>
            <a:r>
              <a:rPr sz="1600" spc="-65" dirty="0">
                <a:latin typeface="+mj-lt"/>
                <a:cs typeface="Calibri"/>
              </a:rPr>
              <a:t> </a:t>
            </a:r>
            <a:r>
              <a:rPr sz="1600" spc="-10" dirty="0">
                <a:latin typeface="+mj-lt"/>
                <a:cs typeface="Calibri"/>
              </a:rPr>
              <a:t>collection</a:t>
            </a:r>
            <a:endParaRPr sz="1600" dirty="0">
              <a:latin typeface="+mj-lt"/>
              <a:cs typeface="Calibri"/>
            </a:endParaRPr>
          </a:p>
          <a:p>
            <a:pPr marL="355600" indent="-342900">
              <a:lnSpc>
                <a:spcPct val="100000"/>
              </a:lnSpc>
              <a:spcBef>
                <a:spcPts val="750"/>
              </a:spcBef>
              <a:buChar char="-"/>
              <a:tabLst>
                <a:tab pos="354965" algn="l"/>
                <a:tab pos="355600" algn="l"/>
              </a:tabLst>
            </a:pPr>
            <a:r>
              <a:rPr sz="1600" spc="-15" dirty="0">
                <a:latin typeface="+mj-lt"/>
                <a:cs typeface="Calibri"/>
              </a:rPr>
              <a:t>Data</a:t>
            </a:r>
            <a:r>
              <a:rPr sz="1600" spc="-75" dirty="0">
                <a:latin typeface="+mj-lt"/>
                <a:cs typeface="Calibri"/>
              </a:rPr>
              <a:t> </a:t>
            </a:r>
            <a:r>
              <a:rPr sz="1600" spc="-10" dirty="0">
                <a:latin typeface="+mj-lt"/>
                <a:cs typeface="Calibri"/>
              </a:rPr>
              <a:t>wrangling</a:t>
            </a:r>
            <a:endParaRPr sz="1600" dirty="0">
              <a:latin typeface="+mj-lt"/>
              <a:cs typeface="Calibri"/>
            </a:endParaRPr>
          </a:p>
          <a:p>
            <a:pPr marL="355600" indent="-342900">
              <a:lnSpc>
                <a:spcPct val="100000"/>
              </a:lnSpc>
              <a:spcBef>
                <a:spcPts val="755"/>
              </a:spcBef>
              <a:buChar char="-"/>
              <a:tabLst>
                <a:tab pos="354965" algn="l"/>
                <a:tab pos="355600" algn="l"/>
              </a:tabLst>
            </a:pPr>
            <a:r>
              <a:rPr sz="1600" spc="-15" dirty="0">
                <a:latin typeface="+mj-lt"/>
                <a:cs typeface="Calibri"/>
              </a:rPr>
              <a:t>EDA</a:t>
            </a:r>
            <a:r>
              <a:rPr sz="1600" spc="-10" dirty="0">
                <a:latin typeface="+mj-lt"/>
                <a:cs typeface="Calibri"/>
              </a:rPr>
              <a:t> </a:t>
            </a:r>
            <a:r>
              <a:rPr sz="1600" spc="-5" dirty="0">
                <a:latin typeface="+mj-lt"/>
                <a:cs typeface="Calibri"/>
              </a:rPr>
              <a:t>with</a:t>
            </a:r>
            <a:r>
              <a:rPr sz="1600" spc="-15" dirty="0">
                <a:latin typeface="+mj-lt"/>
                <a:cs typeface="Calibri"/>
              </a:rPr>
              <a:t> data</a:t>
            </a:r>
            <a:r>
              <a:rPr sz="1600" spc="-25" dirty="0">
                <a:latin typeface="+mj-lt"/>
                <a:cs typeface="Calibri"/>
              </a:rPr>
              <a:t> </a:t>
            </a:r>
            <a:r>
              <a:rPr sz="1600" spc="-5" dirty="0">
                <a:latin typeface="+mj-lt"/>
                <a:cs typeface="Calibri"/>
              </a:rPr>
              <a:t>visuali</a:t>
            </a:r>
            <a:r>
              <a:rPr lang="en-US" sz="1600" spc="-5" dirty="0">
                <a:latin typeface="+mj-lt"/>
                <a:cs typeface="Calibri"/>
              </a:rPr>
              <a:t>s</a:t>
            </a:r>
            <a:r>
              <a:rPr sz="1600" spc="-5" dirty="0">
                <a:latin typeface="+mj-lt"/>
                <a:cs typeface="Calibri"/>
              </a:rPr>
              <a:t>ation</a:t>
            </a:r>
            <a:endParaRPr sz="1600" dirty="0">
              <a:latin typeface="+mj-lt"/>
              <a:cs typeface="Calibri"/>
            </a:endParaRPr>
          </a:p>
          <a:p>
            <a:pPr marL="355600" indent="-342900">
              <a:lnSpc>
                <a:spcPct val="100000"/>
              </a:lnSpc>
              <a:spcBef>
                <a:spcPts val="745"/>
              </a:spcBef>
              <a:buChar char="-"/>
              <a:tabLst>
                <a:tab pos="354965" algn="l"/>
                <a:tab pos="355600" algn="l"/>
              </a:tabLst>
            </a:pPr>
            <a:r>
              <a:rPr sz="1600" spc="-15" dirty="0">
                <a:latin typeface="+mj-lt"/>
                <a:cs typeface="Calibri"/>
              </a:rPr>
              <a:t>EDA </a:t>
            </a:r>
            <a:r>
              <a:rPr sz="1600" spc="-5" dirty="0">
                <a:latin typeface="+mj-lt"/>
                <a:cs typeface="Calibri"/>
              </a:rPr>
              <a:t>with</a:t>
            </a:r>
            <a:r>
              <a:rPr sz="1600" spc="-25" dirty="0">
                <a:latin typeface="+mj-lt"/>
                <a:cs typeface="Calibri"/>
              </a:rPr>
              <a:t> </a:t>
            </a:r>
            <a:r>
              <a:rPr sz="1600" spc="-10" dirty="0">
                <a:latin typeface="+mj-lt"/>
                <a:cs typeface="Calibri"/>
              </a:rPr>
              <a:t>SQL</a:t>
            </a:r>
            <a:endParaRPr sz="1600" dirty="0">
              <a:latin typeface="+mj-lt"/>
              <a:cs typeface="Calibri"/>
            </a:endParaRPr>
          </a:p>
          <a:p>
            <a:pPr marL="355600" indent="-342900">
              <a:lnSpc>
                <a:spcPct val="100000"/>
              </a:lnSpc>
              <a:spcBef>
                <a:spcPts val="755"/>
              </a:spcBef>
              <a:buChar char="-"/>
              <a:tabLst>
                <a:tab pos="354965" algn="l"/>
                <a:tab pos="355600" algn="l"/>
              </a:tabLst>
            </a:pPr>
            <a:r>
              <a:rPr sz="1600" spc="-5" dirty="0">
                <a:latin typeface="+mj-lt"/>
                <a:cs typeface="Calibri"/>
              </a:rPr>
              <a:t>Building</a:t>
            </a:r>
            <a:r>
              <a:rPr sz="1600" spc="-30" dirty="0">
                <a:latin typeface="+mj-lt"/>
                <a:cs typeface="Calibri"/>
              </a:rPr>
              <a:t> </a:t>
            </a:r>
            <a:r>
              <a:rPr sz="1600" spc="-5" dirty="0">
                <a:latin typeface="+mj-lt"/>
                <a:cs typeface="Calibri"/>
              </a:rPr>
              <a:t>an</a:t>
            </a:r>
            <a:r>
              <a:rPr sz="1600" spc="-15" dirty="0">
                <a:latin typeface="+mj-lt"/>
                <a:cs typeface="Calibri"/>
              </a:rPr>
              <a:t> </a:t>
            </a:r>
            <a:r>
              <a:rPr sz="1600" spc="-10" dirty="0">
                <a:latin typeface="+mj-lt"/>
                <a:cs typeface="Calibri"/>
              </a:rPr>
              <a:t>interactive</a:t>
            </a:r>
            <a:r>
              <a:rPr sz="1600" spc="-5" dirty="0">
                <a:latin typeface="+mj-lt"/>
                <a:cs typeface="Calibri"/>
              </a:rPr>
              <a:t> </a:t>
            </a:r>
            <a:r>
              <a:rPr sz="1600" spc="-10" dirty="0">
                <a:latin typeface="+mj-lt"/>
                <a:cs typeface="Calibri"/>
              </a:rPr>
              <a:t>map</a:t>
            </a:r>
            <a:r>
              <a:rPr sz="1600" spc="-5" dirty="0">
                <a:latin typeface="+mj-lt"/>
                <a:cs typeface="Calibri"/>
              </a:rPr>
              <a:t> with </a:t>
            </a:r>
            <a:r>
              <a:rPr sz="1600" spc="-10" dirty="0">
                <a:latin typeface="+mj-lt"/>
                <a:cs typeface="Calibri"/>
              </a:rPr>
              <a:t>Folium</a:t>
            </a:r>
            <a:endParaRPr sz="1600" dirty="0">
              <a:latin typeface="+mj-lt"/>
              <a:cs typeface="Calibri"/>
            </a:endParaRPr>
          </a:p>
          <a:p>
            <a:pPr marL="355600" indent="-342900">
              <a:lnSpc>
                <a:spcPct val="100000"/>
              </a:lnSpc>
              <a:spcBef>
                <a:spcPts val="745"/>
              </a:spcBef>
              <a:buChar char="-"/>
              <a:tabLst>
                <a:tab pos="354965" algn="l"/>
                <a:tab pos="355600" algn="l"/>
              </a:tabLst>
            </a:pPr>
            <a:r>
              <a:rPr sz="1600" spc="-5" dirty="0">
                <a:latin typeface="+mj-lt"/>
                <a:cs typeface="Calibri"/>
              </a:rPr>
              <a:t>Building</a:t>
            </a:r>
            <a:r>
              <a:rPr sz="1600" spc="-30" dirty="0">
                <a:latin typeface="+mj-lt"/>
                <a:cs typeface="Calibri"/>
              </a:rPr>
              <a:t> </a:t>
            </a:r>
            <a:r>
              <a:rPr sz="1600" spc="-5" dirty="0">
                <a:latin typeface="+mj-lt"/>
                <a:cs typeface="Calibri"/>
              </a:rPr>
              <a:t>a</a:t>
            </a:r>
            <a:r>
              <a:rPr lang="en-SG" sz="1600" spc="-15" dirty="0">
                <a:latin typeface="+mj-lt"/>
                <a:cs typeface="Calibri"/>
              </a:rPr>
              <a:t> dashboard </a:t>
            </a:r>
            <a:r>
              <a:rPr sz="1600" spc="-5" dirty="0">
                <a:latin typeface="+mj-lt"/>
                <a:cs typeface="Calibri"/>
              </a:rPr>
              <a:t>with Plotly </a:t>
            </a:r>
            <a:r>
              <a:rPr sz="1600" spc="-10" dirty="0">
                <a:latin typeface="+mj-lt"/>
                <a:cs typeface="Calibri"/>
              </a:rPr>
              <a:t>Dash</a:t>
            </a:r>
            <a:endParaRPr sz="1600" dirty="0">
              <a:latin typeface="+mj-lt"/>
              <a:cs typeface="Calibri"/>
            </a:endParaRPr>
          </a:p>
          <a:p>
            <a:pPr marL="355600" indent="-342900">
              <a:lnSpc>
                <a:spcPct val="100000"/>
              </a:lnSpc>
              <a:spcBef>
                <a:spcPts val="755"/>
              </a:spcBef>
              <a:buChar char="-"/>
              <a:tabLst>
                <a:tab pos="354965" algn="l"/>
                <a:tab pos="355600" algn="l"/>
              </a:tabLst>
            </a:pPr>
            <a:r>
              <a:rPr sz="1600" spc="-10" dirty="0">
                <a:latin typeface="+mj-lt"/>
                <a:cs typeface="Calibri"/>
              </a:rPr>
              <a:t>Predictive</a:t>
            </a:r>
            <a:r>
              <a:rPr sz="1600" spc="5" dirty="0">
                <a:latin typeface="+mj-lt"/>
                <a:cs typeface="Calibri"/>
              </a:rPr>
              <a:t> </a:t>
            </a:r>
            <a:r>
              <a:rPr sz="1600" spc="-5" dirty="0">
                <a:latin typeface="+mj-lt"/>
                <a:cs typeface="Calibri"/>
              </a:rPr>
              <a:t>analysis</a:t>
            </a:r>
            <a:r>
              <a:rPr sz="1600" spc="-30" dirty="0">
                <a:latin typeface="+mj-lt"/>
                <a:cs typeface="Calibri"/>
              </a:rPr>
              <a:t> </a:t>
            </a:r>
            <a:r>
              <a:rPr sz="1600" spc="-10" dirty="0">
                <a:latin typeface="+mj-lt"/>
                <a:cs typeface="Calibri"/>
              </a:rPr>
              <a:t>(</a:t>
            </a:r>
            <a:r>
              <a:rPr lang="en-US" sz="1600" spc="-10" dirty="0">
                <a:latin typeface="+mj-lt"/>
                <a:cs typeface="Calibri"/>
              </a:rPr>
              <a:t>c</a:t>
            </a:r>
            <a:r>
              <a:rPr sz="1600" spc="-10" dirty="0">
                <a:latin typeface="+mj-lt"/>
                <a:cs typeface="Calibri"/>
              </a:rPr>
              <a:t>lassification)</a:t>
            </a:r>
            <a:endParaRPr lang="en-US" sz="1600" spc="-10" dirty="0">
              <a:latin typeface="+mj-lt"/>
              <a:cs typeface="Calibri"/>
            </a:endParaRPr>
          </a:p>
          <a:p>
            <a:pPr marL="355600" indent="-342900">
              <a:lnSpc>
                <a:spcPct val="100000"/>
              </a:lnSpc>
              <a:spcBef>
                <a:spcPts val="755"/>
              </a:spcBef>
              <a:buChar char="-"/>
              <a:tabLst>
                <a:tab pos="354965" algn="l"/>
                <a:tab pos="355600" algn="l"/>
              </a:tabLst>
            </a:pPr>
            <a:endParaRPr sz="1600" dirty="0">
              <a:latin typeface="+mj-lt"/>
              <a:cs typeface="Calibri"/>
            </a:endParaRPr>
          </a:p>
          <a:p>
            <a:pPr marL="12065">
              <a:lnSpc>
                <a:spcPct val="100000"/>
              </a:lnSpc>
              <a:spcBef>
                <a:spcPts val="865"/>
              </a:spcBef>
              <a:tabLst>
                <a:tab pos="338455" algn="l"/>
                <a:tab pos="339090" algn="l"/>
              </a:tabLst>
            </a:pPr>
            <a:r>
              <a:rPr sz="2800" b="0" spc="15" dirty="0">
                <a:latin typeface="+mj-lt"/>
                <a:cs typeface="Segoe UI Light"/>
              </a:rPr>
              <a:t>Summary</a:t>
            </a:r>
            <a:r>
              <a:rPr sz="2800" b="0" spc="-10" dirty="0">
                <a:latin typeface="+mj-lt"/>
                <a:cs typeface="Segoe UI Light"/>
              </a:rPr>
              <a:t> </a:t>
            </a:r>
            <a:r>
              <a:rPr sz="2800" b="0" spc="-40" dirty="0">
                <a:latin typeface="+mj-lt"/>
                <a:cs typeface="Segoe UI Light"/>
              </a:rPr>
              <a:t>of</a:t>
            </a:r>
            <a:r>
              <a:rPr lang="en-US" sz="2800" b="0" spc="-40" dirty="0">
                <a:latin typeface="+mj-lt"/>
                <a:cs typeface="Segoe UI Light"/>
              </a:rPr>
              <a:t> </a:t>
            </a:r>
            <a:r>
              <a:rPr lang="en-US" sz="2800" spc="-15" dirty="0">
                <a:latin typeface="+mj-lt"/>
                <a:cs typeface="Segoe UI Light"/>
              </a:rPr>
              <a:t>all </a:t>
            </a:r>
            <a:r>
              <a:rPr sz="2800" b="0" spc="-10" dirty="0">
                <a:latin typeface="+mj-lt"/>
                <a:cs typeface="Segoe UI Light"/>
              </a:rPr>
              <a:t>results</a:t>
            </a:r>
            <a:endParaRPr sz="2800" dirty="0">
              <a:latin typeface="+mj-lt"/>
              <a:cs typeface="Segoe UI Light"/>
            </a:endParaRPr>
          </a:p>
          <a:p>
            <a:pPr marL="355600" indent="-342900">
              <a:lnSpc>
                <a:spcPct val="100000"/>
              </a:lnSpc>
              <a:spcBef>
                <a:spcPts val="675"/>
              </a:spcBef>
              <a:buChar char="-"/>
              <a:tabLst>
                <a:tab pos="354965" algn="l"/>
                <a:tab pos="355600" algn="l"/>
              </a:tabLst>
            </a:pPr>
            <a:r>
              <a:rPr sz="1600" spc="-10" dirty="0">
                <a:latin typeface="+mj-lt"/>
                <a:cs typeface="Calibri"/>
              </a:rPr>
              <a:t>Exploratory</a:t>
            </a:r>
            <a:r>
              <a:rPr sz="1600" spc="5" dirty="0">
                <a:latin typeface="+mj-lt"/>
                <a:cs typeface="Calibri"/>
              </a:rPr>
              <a:t> </a:t>
            </a:r>
            <a:r>
              <a:rPr sz="1600" spc="-15" dirty="0">
                <a:latin typeface="+mj-lt"/>
                <a:cs typeface="Calibri"/>
              </a:rPr>
              <a:t>data</a:t>
            </a:r>
            <a:r>
              <a:rPr sz="1600" spc="-20" dirty="0">
                <a:latin typeface="+mj-lt"/>
                <a:cs typeface="Calibri"/>
              </a:rPr>
              <a:t> </a:t>
            </a:r>
            <a:r>
              <a:rPr sz="1600" spc="-5" dirty="0">
                <a:latin typeface="+mj-lt"/>
                <a:cs typeface="Calibri"/>
              </a:rPr>
              <a:t>analysis</a:t>
            </a:r>
            <a:r>
              <a:rPr sz="1600" spc="-35" dirty="0">
                <a:latin typeface="+mj-lt"/>
                <a:cs typeface="Calibri"/>
              </a:rPr>
              <a:t> </a:t>
            </a:r>
            <a:r>
              <a:rPr sz="1600" spc="-10" dirty="0">
                <a:latin typeface="+mj-lt"/>
                <a:cs typeface="Calibri"/>
              </a:rPr>
              <a:t>results</a:t>
            </a:r>
            <a:endParaRPr sz="1600" dirty="0">
              <a:latin typeface="+mj-lt"/>
              <a:cs typeface="Calibri"/>
            </a:endParaRPr>
          </a:p>
          <a:p>
            <a:pPr marL="355600" indent="-342900">
              <a:lnSpc>
                <a:spcPct val="100000"/>
              </a:lnSpc>
              <a:spcBef>
                <a:spcPts val="755"/>
              </a:spcBef>
              <a:buChar char="-"/>
              <a:tabLst>
                <a:tab pos="354965" algn="l"/>
                <a:tab pos="355600" algn="l"/>
              </a:tabLst>
            </a:pPr>
            <a:r>
              <a:rPr sz="1600" spc="-10" dirty="0">
                <a:latin typeface="+mj-lt"/>
                <a:cs typeface="Calibri"/>
              </a:rPr>
              <a:t>Interactive</a:t>
            </a:r>
            <a:r>
              <a:rPr sz="1600" spc="-5" dirty="0">
                <a:latin typeface="+mj-lt"/>
                <a:cs typeface="Calibri"/>
              </a:rPr>
              <a:t> analytics</a:t>
            </a:r>
            <a:r>
              <a:rPr sz="1600" spc="-30" dirty="0">
                <a:latin typeface="+mj-lt"/>
                <a:cs typeface="Calibri"/>
              </a:rPr>
              <a:t> </a:t>
            </a:r>
            <a:r>
              <a:rPr sz="1600" spc="-10" dirty="0">
                <a:latin typeface="+mj-lt"/>
                <a:cs typeface="Calibri"/>
              </a:rPr>
              <a:t>demo</a:t>
            </a:r>
            <a:r>
              <a:rPr sz="1600" spc="-5" dirty="0">
                <a:latin typeface="+mj-lt"/>
                <a:cs typeface="Calibri"/>
              </a:rPr>
              <a:t> </a:t>
            </a:r>
            <a:r>
              <a:rPr lang="en-US" sz="1600" spc="-5" dirty="0">
                <a:latin typeface="+mj-lt"/>
                <a:cs typeface="Calibri"/>
              </a:rPr>
              <a:t>with</a:t>
            </a:r>
            <a:r>
              <a:rPr sz="1600" spc="-5" dirty="0">
                <a:latin typeface="+mj-lt"/>
                <a:cs typeface="Calibri"/>
              </a:rPr>
              <a:t> </a:t>
            </a:r>
            <a:r>
              <a:rPr sz="1600" spc="-10" dirty="0">
                <a:latin typeface="+mj-lt"/>
                <a:cs typeface="Calibri"/>
              </a:rPr>
              <a:t>screenshots</a:t>
            </a:r>
            <a:endParaRPr sz="1600" dirty="0">
              <a:latin typeface="+mj-lt"/>
              <a:cs typeface="Calibri"/>
            </a:endParaRPr>
          </a:p>
          <a:p>
            <a:pPr marL="355600" indent="-342900">
              <a:lnSpc>
                <a:spcPct val="100000"/>
              </a:lnSpc>
              <a:spcBef>
                <a:spcPts val="755"/>
              </a:spcBef>
              <a:buChar char="-"/>
              <a:tabLst>
                <a:tab pos="354965" algn="l"/>
                <a:tab pos="355600" algn="l"/>
              </a:tabLst>
            </a:pPr>
            <a:r>
              <a:rPr sz="1600" spc="-10" dirty="0">
                <a:latin typeface="+mj-lt"/>
                <a:cs typeface="Calibri"/>
              </a:rPr>
              <a:t>Predictive</a:t>
            </a:r>
            <a:r>
              <a:rPr sz="1600" dirty="0">
                <a:latin typeface="+mj-lt"/>
                <a:cs typeface="Calibri"/>
              </a:rPr>
              <a:t> </a:t>
            </a:r>
            <a:r>
              <a:rPr sz="1600" spc="-5" dirty="0">
                <a:latin typeface="+mj-lt"/>
                <a:cs typeface="Calibri"/>
              </a:rPr>
              <a:t>analysis</a:t>
            </a:r>
            <a:r>
              <a:rPr sz="1600" spc="-30" dirty="0">
                <a:latin typeface="+mj-lt"/>
                <a:cs typeface="Calibri"/>
              </a:rPr>
              <a:t> </a:t>
            </a:r>
            <a:r>
              <a:rPr sz="1600" spc="-10" dirty="0">
                <a:latin typeface="+mj-lt"/>
                <a:cs typeface="Calibri"/>
              </a:rPr>
              <a:t>results</a:t>
            </a:r>
            <a:endParaRPr sz="1600" dirty="0">
              <a:latin typeface="+mj-lt"/>
              <a:cs typeface="Calibri"/>
            </a:endParaRPr>
          </a:p>
        </p:txBody>
      </p:sp>
      <p:pic>
        <p:nvPicPr>
          <p:cNvPr id="10" name="Picture 9">
            <a:extLst>
              <a:ext uri="{FF2B5EF4-FFF2-40B4-BE49-F238E27FC236}">
                <a16:creationId xmlns:a16="http://schemas.microsoft.com/office/drawing/2014/main" id="{0CF32E60-07BC-45DD-A517-1ECABA04D2DC}"/>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420" y="9143"/>
            <a:ext cx="12192000" cy="1219200"/>
          </a:xfrm>
          <a:prstGeom prst="rect">
            <a:avLst/>
          </a:prstGeom>
        </p:spPr>
      </p:pic>
      <p:sp>
        <p:nvSpPr>
          <p:cNvPr id="5" name="object 5"/>
          <p:cNvSpPr txBox="1">
            <a:spLocks noGrp="1"/>
          </p:cNvSpPr>
          <p:nvPr>
            <p:ph type="title"/>
          </p:nvPr>
        </p:nvSpPr>
        <p:spPr>
          <a:xfrm>
            <a:off x="223520" y="301243"/>
            <a:ext cx="6405880" cy="935513"/>
          </a:xfrm>
          <a:prstGeom prst="rect">
            <a:avLst/>
          </a:prstGeom>
        </p:spPr>
        <p:txBody>
          <a:bodyPr vert="horz" wrap="square" lIns="0" tIns="12065" rIns="0" bIns="0" rtlCol="0">
            <a:spAutoFit/>
          </a:bodyPr>
          <a:lstStyle/>
          <a:p>
            <a:pPr marL="12700">
              <a:lnSpc>
                <a:spcPct val="100000"/>
              </a:lnSpc>
              <a:spcBef>
                <a:spcPts val="95"/>
              </a:spcBef>
            </a:pPr>
            <a:r>
              <a:rPr sz="6000" spc="-25" dirty="0">
                <a:latin typeface="+mj-lt"/>
              </a:rPr>
              <a:t>Executive</a:t>
            </a:r>
            <a:r>
              <a:rPr sz="6000" spc="-45" dirty="0">
                <a:latin typeface="+mj-lt"/>
              </a:rPr>
              <a:t> </a:t>
            </a:r>
            <a:r>
              <a:rPr sz="6000" dirty="0">
                <a:latin typeface="+mj-lt"/>
              </a:rPr>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DB5457-2776-4CDF-B33A-414C5314A389}"/>
              </a:ext>
            </a:extLst>
          </p:cNvPr>
          <p:cNvSpPr/>
          <p:nvPr/>
        </p:nvSpPr>
        <p:spPr>
          <a:xfrm>
            <a:off x="5305127" y="3942575"/>
            <a:ext cx="5719743" cy="1848625"/>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object 5"/>
          <p:cNvSpPr txBox="1"/>
          <p:nvPr/>
        </p:nvSpPr>
        <p:spPr>
          <a:xfrm>
            <a:off x="372872" y="2563113"/>
            <a:ext cx="9341485" cy="629018"/>
          </a:xfrm>
          <a:prstGeom prst="rect">
            <a:avLst/>
          </a:prstGeom>
        </p:spPr>
        <p:txBody>
          <a:bodyPr vert="horz" wrap="square" lIns="0" tIns="13335" rIns="0" bIns="0" rtlCol="0">
            <a:spAutoFit/>
          </a:bodyPr>
          <a:lstStyle/>
          <a:p>
            <a:pPr marL="12700">
              <a:lnSpc>
                <a:spcPct val="100000"/>
              </a:lnSpc>
              <a:spcBef>
                <a:spcPts val="105"/>
              </a:spcBef>
            </a:pPr>
            <a:r>
              <a:rPr lang="en-US" sz="2000" b="0" spc="-5" dirty="0">
                <a:solidFill>
                  <a:schemeClr val="bg1"/>
                </a:solidFill>
                <a:latin typeface="+mj-lt"/>
                <a:cs typeface="Segoe UI Light"/>
              </a:rPr>
              <a:t>select min(date) as "First_Successful_Ground_Pad_Landing" from spacextbl where Landing__Outcome='Success (ground pad)'</a:t>
            </a:r>
            <a:endParaRPr sz="2000" dirty="0">
              <a:solidFill>
                <a:schemeClr val="bg1"/>
              </a:solidFill>
              <a:latin typeface="+mj-lt"/>
              <a:cs typeface="Segoe UI Light"/>
            </a:endParaRPr>
          </a:p>
        </p:txBody>
      </p:sp>
      <p:sp>
        <p:nvSpPr>
          <p:cNvPr id="6" name="object 6"/>
          <p:cNvSpPr txBox="1"/>
          <p:nvPr/>
        </p:nvSpPr>
        <p:spPr>
          <a:xfrm>
            <a:off x="357022" y="1605483"/>
            <a:ext cx="2113915" cy="560070"/>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7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p:txBody>
      </p:sp>
      <p:sp>
        <p:nvSpPr>
          <p:cNvPr id="7" name="object 7"/>
          <p:cNvSpPr txBox="1"/>
          <p:nvPr/>
        </p:nvSpPr>
        <p:spPr>
          <a:xfrm>
            <a:off x="5486400" y="4038600"/>
            <a:ext cx="5538470" cy="1667123"/>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j-lt"/>
                <a:cs typeface="Calibri"/>
              </a:rPr>
              <a:t>QUERY</a:t>
            </a:r>
            <a:r>
              <a:rPr sz="1800" b="1" spc="-20" dirty="0">
                <a:latin typeface="+mj-lt"/>
                <a:cs typeface="Calibri"/>
              </a:rPr>
              <a:t> </a:t>
            </a:r>
            <a:r>
              <a:rPr sz="1800" b="1" spc="-15" dirty="0">
                <a:latin typeface="+mj-lt"/>
                <a:cs typeface="Calibri"/>
              </a:rPr>
              <a:t>EXPLAINATION</a:t>
            </a:r>
            <a:endParaRPr sz="1750" dirty="0">
              <a:latin typeface="+mj-lt"/>
              <a:cs typeface="Calibri"/>
            </a:endParaRPr>
          </a:p>
          <a:p>
            <a:pPr marL="12700" marR="5080">
              <a:lnSpc>
                <a:spcPct val="100000"/>
              </a:lnSpc>
            </a:pPr>
            <a:r>
              <a:rPr sz="1800" spc="-5" dirty="0">
                <a:latin typeface="+mj-lt"/>
                <a:cs typeface="Calibri"/>
              </a:rPr>
              <a:t>Using </a:t>
            </a:r>
            <a:r>
              <a:rPr sz="1800" dirty="0">
                <a:latin typeface="+mj-lt"/>
                <a:cs typeface="Calibri"/>
              </a:rPr>
              <a:t>the</a:t>
            </a:r>
            <a:r>
              <a:rPr sz="1800" spc="-5" dirty="0">
                <a:latin typeface="+mj-lt"/>
                <a:cs typeface="Calibri"/>
              </a:rPr>
              <a:t> function</a:t>
            </a:r>
            <a:r>
              <a:rPr sz="1800" spc="30" dirty="0">
                <a:latin typeface="+mj-lt"/>
                <a:cs typeface="Calibri"/>
              </a:rPr>
              <a:t> </a:t>
            </a:r>
            <a:r>
              <a:rPr sz="1800" b="1" i="1" dirty="0">
                <a:latin typeface="+mj-lt"/>
                <a:cs typeface="Calibri"/>
              </a:rPr>
              <a:t>MIN</a:t>
            </a:r>
            <a:r>
              <a:rPr sz="1800" b="1" i="1" spc="5" dirty="0">
                <a:latin typeface="+mj-lt"/>
                <a:cs typeface="Calibri"/>
              </a:rPr>
              <a:t> </a:t>
            </a:r>
            <a:r>
              <a:rPr sz="1800" spc="-10" dirty="0">
                <a:latin typeface="+mj-lt"/>
                <a:cs typeface="Calibri"/>
              </a:rPr>
              <a:t>works</a:t>
            </a:r>
            <a:r>
              <a:rPr sz="1800" spc="-5" dirty="0">
                <a:latin typeface="+mj-lt"/>
                <a:cs typeface="Calibri"/>
              </a:rPr>
              <a:t> out</a:t>
            </a:r>
            <a:r>
              <a:rPr sz="1800" spc="-10" dirty="0">
                <a:latin typeface="+mj-lt"/>
                <a:cs typeface="Calibri"/>
              </a:rPr>
              <a:t> </a:t>
            </a:r>
            <a:r>
              <a:rPr sz="1800" dirty="0">
                <a:latin typeface="+mj-lt"/>
                <a:cs typeface="Calibri"/>
              </a:rPr>
              <a:t>the</a:t>
            </a:r>
            <a:r>
              <a:rPr sz="1800" spc="15" dirty="0">
                <a:latin typeface="+mj-lt"/>
                <a:cs typeface="Calibri"/>
              </a:rPr>
              <a:t> </a:t>
            </a:r>
            <a:r>
              <a:rPr lang="en-US" spc="-5" dirty="0">
                <a:latin typeface="+mj-lt"/>
                <a:cs typeface="Calibri"/>
              </a:rPr>
              <a:t>earliest/minimum</a:t>
            </a:r>
            <a:r>
              <a:rPr sz="1800" spc="10" dirty="0">
                <a:latin typeface="+mj-lt"/>
                <a:cs typeface="Calibri"/>
              </a:rPr>
              <a:t> </a:t>
            </a:r>
            <a:r>
              <a:rPr sz="1800" spc="-15" dirty="0">
                <a:latin typeface="+mj-lt"/>
                <a:cs typeface="Calibri"/>
              </a:rPr>
              <a:t>date</a:t>
            </a:r>
            <a:r>
              <a:rPr sz="1800" spc="-5" dirty="0">
                <a:latin typeface="+mj-lt"/>
                <a:cs typeface="Calibri"/>
              </a:rPr>
              <a:t> </a:t>
            </a:r>
            <a:r>
              <a:rPr sz="1800" dirty="0">
                <a:latin typeface="+mj-lt"/>
                <a:cs typeface="Calibri"/>
              </a:rPr>
              <a:t>in</a:t>
            </a:r>
            <a:r>
              <a:rPr sz="1800" spc="10" dirty="0">
                <a:latin typeface="+mj-lt"/>
                <a:cs typeface="Calibri"/>
              </a:rPr>
              <a:t> </a:t>
            </a:r>
            <a:r>
              <a:rPr sz="1800" dirty="0">
                <a:latin typeface="+mj-lt"/>
                <a:cs typeface="Calibri"/>
              </a:rPr>
              <a:t>the </a:t>
            </a:r>
            <a:r>
              <a:rPr sz="1800" spc="-395" dirty="0">
                <a:latin typeface="+mj-lt"/>
                <a:cs typeface="Calibri"/>
              </a:rPr>
              <a:t> </a:t>
            </a:r>
            <a:r>
              <a:rPr sz="1800" spc="-10" dirty="0">
                <a:latin typeface="+mj-lt"/>
                <a:cs typeface="Calibri"/>
              </a:rPr>
              <a:t>column</a:t>
            </a:r>
            <a:r>
              <a:rPr sz="1800" spc="15" dirty="0">
                <a:latin typeface="+mj-lt"/>
                <a:cs typeface="Calibri"/>
              </a:rPr>
              <a:t> </a:t>
            </a:r>
            <a:r>
              <a:rPr sz="1800" i="1" spc="-5" dirty="0">
                <a:latin typeface="+mj-lt"/>
                <a:cs typeface="Calibri"/>
              </a:rPr>
              <a:t>Date</a:t>
            </a:r>
            <a:r>
              <a:rPr lang="en-US" sz="1800" i="1" spc="-5" dirty="0">
                <a:latin typeface="+mj-lt"/>
                <a:cs typeface="Calibri"/>
              </a:rPr>
              <a:t>.</a:t>
            </a:r>
            <a:endParaRPr sz="1800" dirty="0">
              <a:latin typeface="+mj-lt"/>
              <a:cs typeface="Calibri"/>
            </a:endParaRPr>
          </a:p>
          <a:p>
            <a:pPr>
              <a:lnSpc>
                <a:spcPct val="100000"/>
              </a:lnSpc>
              <a:spcBef>
                <a:spcPts val="20"/>
              </a:spcBef>
            </a:pPr>
            <a:endParaRPr sz="1750" dirty="0">
              <a:latin typeface="+mj-lt"/>
              <a:cs typeface="Calibri"/>
            </a:endParaRPr>
          </a:p>
          <a:p>
            <a:pPr marL="12700">
              <a:lnSpc>
                <a:spcPct val="100000"/>
              </a:lnSpc>
              <a:spcBef>
                <a:spcPts val="5"/>
              </a:spcBef>
            </a:pPr>
            <a:r>
              <a:rPr sz="1800" spc="-5" dirty="0">
                <a:latin typeface="+mj-lt"/>
                <a:cs typeface="Calibri"/>
              </a:rPr>
              <a:t>The</a:t>
            </a:r>
            <a:r>
              <a:rPr sz="1800" spc="5" dirty="0">
                <a:latin typeface="+mj-lt"/>
                <a:cs typeface="Calibri"/>
              </a:rPr>
              <a:t> </a:t>
            </a:r>
            <a:r>
              <a:rPr sz="1800" b="1" i="1" spc="-5" dirty="0">
                <a:latin typeface="+mj-lt"/>
                <a:cs typeface="Calibri"/>
              </a:rPr>
              <a:t>WHERE</a:t>
            </a:r>
            <a:r>
              <a:rPr sz="1800" b="1" i="1" spc="5" dirty="0">
                <a:latin typeface="+mj-lt"/>
                <a:cs typeface="Calibri"/>
              </a:rPr>
              <a:t> </a:t>
            </a:r>
            <a:r>
              <a:rPr sz="1800" spc="-5" dirty="0">
                <a:latin typeface="+mj-lt"/>
                <a:cs typeface="Calibri"/>
              </a:rPr>
              <a:t>clause</a:t>
            </a:r>
            <a:r>
              <a:rPr sz="1800" spc="10" dirty="0">
                <a:latin typeface="+mj-lt"/>
                <a:cs typeface="Calibri"/>
              </a:rPr>
              <a:t> </a:t>
            </a:r>
            <a:r>
              <a:rPr sz="1800" spc="-15" dirty="0">
                <a:latin typeface="+mj-lt"/>
                <a:cs typeface="Calibri"/>
              </a:rPr>
              <a:t>filters</a:t>
            </a:r>
            <a:r>
              <a:rPr sz="1800" spc="10" dirty="0">
                <a:latin typeface="+mj-lt"/>
                <a:cs typeface="Calibri"/>
              </a:rPr>
              <a:t> </a:t>
            </a:r>
            <a:r>
              <a:rPr sz="1800" dirty="0">
                <a:latin typeface="+mj-lt"/>
                <a:cs typeface="Calibri"/>
              </a:rPr>
              <a:t>the</a:t>
            </a:r>
            <a:r>
              <a:rPr sz="1800" spc="10" dirty="0">
                <a:latin typeface="+mj-lt"/>
                <a:cs typeface="Calibri"/>
              </a:rPr>
              <a:t> </a:t>
            </a:r>
            <a:r>
              <a:rPr sz="1800" spc="-10" dirty="0">
                <a:latin typeface="+mj-lt"/>
                <a:cs typeface="Calibri"/>
              </a:rPr>
              <a:t>dataset</a:t>
            </a:r>
            <a:r>
              <a:rPr sz="1800" spc="-15" dirty="0">
                <a:latin typeface="+mj-lt"/>
                <a:cs typeface="Calibri"/>
              </a:rPr>
              <a:t> </a:t>
            </a:r>
            <a:r>
              <a:rPr sz="1800" spc="-10" dirty="0">
                <a:latin typeface="+mj-lt"/>
                <a:cs typeface="Calibri"/>
              </a:rPr>
              <a:t>to</a:t>
            </a:r>
            <a:r>
              <a:rPr sz="1800" spc="-5" dirty="0">
                <a:latin typeface="+mj-lt"/>
                <a:cs typeface="Calibri"/>
              </a:rPr>
              <a:t> only</a:t>
            </a:r>
            <a:r>
              <a:rPr sz="1800" spc="10" dirty="0">
                <a:latin typeface="+mj-lt"/>
                <a:cs typeface="Calibri"/>
              </a:rPr>
              <a:t> </a:t>
            </a:r>
            <a:r>
              <a:rPr sz="1800" spc="-10" dirty="0">
                <a:latin typeface="+mj-lt"/>
                <a:cs typeface="Calibri"/>
              </a:rPr>
              <a:t>perform</a:t>
            </a:r>
            <a:endParaRPr sz="1800" dirty="0">
              <a:latin typeface="+mj-lt"/>
              <a:cs typeface="Calibri"/>
            </a:endParaRPr>
          </a:p>
          <a:p>
            <a:pPr marL="12700">
              <a:lnSpc>
                <a:spcPct val="100000"/>
              </a:lnSpc>
            </a:pPr>
            <a:r>
              <a:rPr sz="1800" spc="-10" dirty="0">
                <a:latin typeface="+mj-lt"/>
                <a:cs typeface="Calibri"/>
              </a:rPr>
              <a:t>calculations</a:t>
            </a:r>
            <a:r>
              <a:rPr sz="1800" spc="20" dirty="0">
                <a:latin typeface="+mj-lt"/>
                <a:cs typeface="Calibri"/>
              </a:rPr>
              <a:t> </a:t>
            </a:r>
            <a:r>
              <a:rPr sz="1800" spc="-5" dirty="0">
                <a:latin typeface="+mj-lt"/>
                <a:cs typeface="Calibri"/>
              </a:rPr>
              <a:t>on</a:t>
            </a:r>
            <a:r>
              <a:rPr sz="1800" spc="5" dirty="0">
                <a:latin typeface="+mj-lt"/>
                <a:cs typeface="Calibri"/>
              </a:rPr>
              <a:t> </a:t>
            </a:r>
            <a:r>
              <a:rPr sz="1800" i="1" spc="-5" dirty="0">
                <a:latin typeface="+mj-lt"/>
                <a:cs typeface="Calibri"/>
              </a:rPr>
              <a:t>Landing_Outcome</a:t>
            </a:r>
            <a:r>
              <a:rPr sz="1800" i="1" spc="10" dirty="0">
                <a:latin typeface="+mj-lt"/>
                <a:cs typeface="Calibri"/>
              </a:rPr>
              <a:t> </a:t>
            </a:r>
            <a:r>
              <a:rPr sz="1800" i="1" spc="-10" dirty="0">
                <a:latin typeface="+mj-lt"/>
                <a:cs typeface="Calibri"/>
              </a:rPr>
              <a:t>Success </a:t>
            </a:r>
            <a:r>
              <a:rPr sz="1800" i="1" dirty="0">
                <a:latin typeface="+mj-lt"/>
                <a:cs typeface="Calibri"/>
              </a:rPr>
              <a:t>(</a:t>
            </a:r>
            <a:r>
              <a:rPr lang="en-US" sz="1800" i="1" dirty="0">
                <a:latin typeface="+mj-lt"/>
                <a:cs typeface="Calibri"/>
              </a:rPr>
              <a:t>ground pad</a:t>
            </a:r>
            <a:r>
              <a:rPr sz="1800" i="1" spc="-5" dirty="0">
                <a:latin typeface="+mj-lt"/>
                <a:cs typeface="Calibri"/>
              </a:rPr>
              <a:t>)</a:t>
            </a:r>
            <a:r>
              <a:rPr lang="en-US" sz="1800" i="1" spc="-5" dirty="0">
                <a:latin typeface="+mj-lt"/>
                <a:cs typeface="Calibri"/>
              </a:rPr>
              <a:t>.</a:t>
            </a:r>
            <a:endParaRPr sz="1800" dirty="0">
              <a:latin typeface="+mj-lt"/>
              <a:cs typeface="Calibri"/>
            </a:endParaRPr>
          </a:p>
        </p:txBody>
      </p:sp>
      <p:pic>
        <p:nvPicPr>
          <p:cNvPr id="15" name="Picture 14">
            <a:extLst>
              <a:ext uri="{FF2B5EF4-FFF2-40B4-BE49-F238E27FC236}">
                <a16:creationId xmlns:a16="http://schemas.microsoft.com/office/drawing/2014/main" id="{CBD6ECFE-53AC-4727-8B3C-D7D20F480903}"/>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372872" y="75565"/>
            <a:ext cx="9914128" cy="1085682"/>
          </a:xfrm>
          <a:prstGeom prst="rect">
            <a:avLst/>
          </a:prstGeom>
        </p:spPr>
        <p:txBody>
          <a:bodyPr vert="horz" wrap="square" lIns="0" tIns="74295" rIns="0" bIns="0" rtlCol="0">
            <a:spAutoFit/>
          </a:bodyPr>
          <a:lstStyle/>
          <a:p>
            <a:pPr marL="12700" marR="5080">
              <a:lnSpc>
                <a:spcPts val="3890"/>
              </a:lnSpc>
              <a:spcBef>
                <a:spcPts val="585"/>
              </a:spcBef>
            </a:pPr>
            <a:r>
              <a:rPr sz="4000" spc="-5" dirty="0">
                <a:latin typeface="+mj-lt"/>
              </a:rPr>
              <a:t>The </a:t>
            </a:r>
            <a:r>
              <a:rPr sz="4000" spc="-25" dirty="0">
                <a:latin typeface="+mj-lt"/>
              </a:rPr>
              <a:t>date </a:t>
            </a:r>
            <a:r>
              <a:rPr lang="en-US" sz="4000" spc="-10" dirty="0">
                <a:latin typeface="+mj-lt"/>
              </a:rPr>
              <a:t>of</a:t>
            </a:r>
            <a:r>
              <a:rPr sz="4000" spc="-10" dirty="0">
                <a:latin typeface="+mj-lt"/>
              </a:rPr>
              <a:t> </a:t>
            </a:r>
            <a:r>
              <a:rPr sz="4000" dirty="0">
                <a:latin typeface="+mj-lt"/>
              </a:rPr>
              <a:t>the</a:t>
            </a:r>
            <a:r>
              <a:rPr lang="en-US" sz="4000" dirty="0">
                <a:latin typeface="+mj-lt"/>
              </a:rPr>
              <a:t> first</a:t>
            </a:r>
            <a:r>
              <a:rPr sz="4000" dirty="0">
                <a:latin typeface="+mj-lt"/>
              </a:rPr>
              <a:t> </a:t>
            </a:r>
            <a:r>
              <a:rPr sz="4000" spc="-10" dirty="0">
                <a:latin typeface="+mj-lt"/>
              </a:rPr>
              <a:t>successful </a:t>
            </a:r>
            <a:r>
              <a:rPr sz="4000" spc="-5" dirty="0">
                <a:latin typeface="+mj-lt"/>
              </a:rPr>
              <a:t>landing </a:t>
            </a:r>
            <a:r>
              <a:rPr sz="4000" spc="-15" dirty="0">
                <a:latin typeface="+mj-lt"/>
              </a:rPr>
              <a:t>outcome </a:t>
            </a:r>
            <a:r>
              <a:rPr sz="4000" dirty="0">
                <a:latin typeface="+mj-lt"/>
              </a:rPr>
              <a:t>in </a:t>
            </a:r>
            <a:r>
              <a:rPr sz="4000" spc="-800" dirty="0">
                <a:latin typeface="+mj-lt"/>
              </a:rPr>
              <a:t> </a:t>
            </a:r>
            <a:r>
              <a:rPr lang="en-US" sz="4000" spc="-20" dirty="0">
                <a:latin typeface="+mj-lt"/>
              </a:rPr>
              <a:t>ground pad</a:t>
            </a:r>
            <a:endParaRPr sz="4000" dirty="0">
              <a:latin typeface="+mj-lt"/>
            </a:endParaRPr>
          </a:p>
        </p:txBody>
      </p:sp>
      <p:pic>
        <p:nvPicPr>
          <p:cNvPr id="16" name="Picture 15">
            <a:extLst>
              <a:ext uri="{FF2B5EF4-FFF2-40B4-BE49-F238E27FC236}">
                <a16:creationId xmlns:a16="http://schemas.microsoft.com/office/drawing/2014/main" id="{ACC0CE6B-803A-42BC-AA8D-D58C56C8C207}"/>
              </a:ext>
            </a:extLst>
          </p:cNvPr>
          <p:cNvPicPr>
            <a:picLocks noChangeAspect="1"/>
          </p:cNvPicPr>
          <p:nvPr/>
        </p:nvPicPr>
        <p:blipFill>
          <a:blip r:embed="rId3"/>
          <a:stretch>
            <a:fillRect/>
          </a:stretch>
        </p:blipFill>
        <p:spPr>
          <a:xfrm>
            <a:off x="838200" y="4237283"/>
            <a:ext cx="3576142" cy="97423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4D82D3-A635-4926-9D14-016500F11953}"/>
              </a:ext>
            </a:extLst>
          </p:cNvPr>
          <p:cNvSpPr/>
          <p:nvPr/>
        </p:nvSpPr>
        <p:spPr>
          <a:xfrm>
            <a:off x="4195381" y="3429000"/>
            <a:ext cx="6929820" cy="1793739"/>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bject 4"/>
          <p:cNvSpPr txBox="1"/>
          <p:nvPr/>
        </p:nvSpPr>
        <p:spPr>
          <a:xfrm>
            <a:off x="528538" y="1520658"/>
            <a:ext cx="10139462" cy="1719060"/>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2235"/>
              </a:spcBef>
            </a:pPr>
            <a:r>
              <a:rPr lang="en-US" sz="2000" b="0" spc="-5" dirty="0">
                <a:solidFill>
                  <a:schemeClr val="bg1"/>
                </a:solidFill>
                <a:latin typeface="+mj-lt"/>
                <a:cs typeface="Segoe UI Light"/>
              </a:rPr>
              <a:t>select distinct booster_version from spacextbl where landing__outcome='Success (drone ship)' and payload_mass__kg_ between 4000 and 6000</a:t>
            </a:r>
            <a:endParaRPr lang="en-SG" sz="3500" dirty="0">
              <a:solidFill>
                <a:schemeClr val="bg1"/>
              </a:solidFill>
              <a:latin typeface="+mj-lt"/>
              <a:cs typeface="Segoe UI Light"/>
            </a:endParaRPr>
          </a:p>
          <a:p>
            <a:pPr>
              <a:lnSpc>
                <a:spcPct val="100000"/>
              </a:lnSpc>
              <a:spcBef>
                <a:spcPts val="20"/>
              </a:spcBef>
            </a:pPr>
            <a:endParaRPr lang="en-US" sz="1750" dirty="0">
              <a:solidFill>
                <a:schemeClr val="bg1"/>
              </a:solidFill>
              <a:latin typeface="+mj-lt"/>
              <a:cs typeface="Calibri"/>
            </a:endParaRPr>
          </a:p>
        </p:txBody>
      </p:sp>
      <p:pic>
        <p:nvPicPr>
          <p:cNvPr id="8" name="Picture 7">
            <a:extLst>
              <a:ext uri="{FF2B5EF4-FFF2-40B4-BE49-F238E27FC236}">
                <a16:creationId xmlns:a16="http://schemas.microsoft.com/office/drawing/2014/main" id="{64632757-933D-4271-A141-C434F072BADF}"/>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109220" y="90932"/>
            <a:ext cx="9947275" cy="1085682"/>
          </a:xfrm>
          <a:prstGeom prst="rect">
            <a:avLst/>
          </a:prstGeom>
        </p:spPr>
        <p:txBody>
          <a:bodyPr vert="horz" wrap="square" lIns="0" tIns="74295" rIns="0" bIns="0" rtlCol="0">
            <a:spAutoFit/>
          </a:bodyPr>
          <a:lstStyle/>
          <a:p>
            <a:pPr marL="12700" marR="5080">
              <a:lnSpc>
                <a:spcPts val="3890"/>
              </a:lnSpc>
              <a:spcBef>
                <a:spcPts val="585"/>
              </a:spcBef>
            </a:pPr>
            <a:r>
              <a:rPr sz="4000" b="1" spc="-5" dirty="0">
                <a:latin typeface="+mj-lt"/>
                <a:cs typeface="Calibri"/>
              </a:rPr>
              <a:t>Successful</a:t>
            </a:r>
            <a:r>
              <a:rPr sz="4000" b="1" spc="-10" dirty="0">
                <a:latin typeface="+mj-lt"/>
                <a:cs typeface="Calibri"/>
              </a:rPr>
              <a:t> drone</a:t>
            </a:r>
            <a:r>
              <a:rPr sz="4000" b="1" spc="-5" dirty="0">
                <a:latin typeface="+mj-lt"/>
                <a:cs typeface="Calibri"/>
              </a:rPr>
              <a:t> </a:t>
            </a:r>
            <a:r>
              <a:rPr sz="4000" b="1" dirty="0">
                <a:latin typeface="+mj-lt"/>
                <a:cs typeface="Calibri"/>
              </a:rPr>
              <a:t>ship</a:t>
            </a:r>
            <a:r>
              <a:rPr sz="4000" b="1" spc="-5" dirty="0">
                <a:latin typeface="+mj-lt"/>
                <a:cs typeface="Calibri"/>
              </a:rPr>
              <a:t> </a:t>
            </a:r>
            <a:r>
              <a:rPr sz="4000" b="1" dirty="0">
                <a:latin typeface="+mj-lt"/>
                <a:cs typeface="Calibri"/>
              </a:rPr>
              <a:t>landing </a:t>
            </a:r>
            <a:r>
              <a:rPr sz="4000" b="1" spc="-5" dirty="0">
                <a:latin typeface="+mj-lt"/>
                <a:cs typeface="Calibri"/>
              </a:rPr>
              <a:t>with</a:t>
            </a:r>
            <a:r>
              <a:rPr sz="4000" b="1" spc="-10" dirty="0">
                <a:latin typeface="+mj-lt"/>
                <a:cs typeface="Calibri"/>
              </a:rPr>
              <a:t> payload</a:t>
            </a:r>
            <a:r>
              <a:rPr sz="4000" b="1" dirty="0">
                <a:latin typeface="+mj-lt"/>
                <a:cs typeface="Calibri"/>
              </a:rPr>
              <a:t> </a:t>
            </a:r>
            <a:r>
              <a:rPr sz="4000" b="1" spc="-10" dirty="0">
                <a:latin typeface="+mj-lt"/>
                <a:cs typeface="Calibri"/>
              </a:rPr>
              <a:t>between </a:t>
            </a:r>
            <a:r>
              <a:rPr sz="4000" b="1" spc="-800" dirty="0">
                <a:latin typeface="+mj-lt"/>
                <a:cs typeface="Calibri"/>
              </a:rPr>
              <a:t> </a:t>
            </a:r>
            <a:r>
              <a:rPr sz="4000" b="1" dirty="0">
                <a:latin typeface="+mj-lt"/>
                <a:cs typeface="Calibri"/>
              </a:rPr>
              <a:t>4000</a:t>
            </a:r>
            <a:r>
              <a:rPr sz="4000" b="1" spc="-5" dirty="0">
                <a:latin typeface="+mj-lt"/>
                <a:cs typeface="Calibri"/>
              </a:rPr>
              <a:t> and</a:t>
            </a:r>
            <a:r>
              <a:rPr sz="4000" b="1" dirty="0">
                <a:latin typeface="+mj-lt"/>
                <a:cs typeface="Calibri"/>
              </a:rPr>
              <a:t> 6000</a:t>
            </a:r>
            <a:r>
              <a:rPr lang="en-US" sz="4000" b="1" dirty="0">
                <a:latin typeface="+mj-lt"/>
                <a:cs typeface="Calibri"/>
              </a:rPr>
              <a:t>kg</a:t>
            </a:r>
            <a:endParaRPr sz="4000" dirty="0">
              <a:latin typeface="+mj-lt"/>
              <a:cs typeface="Calibri"/>
            </a:endParaRPr>
          </a:p>
        </p:txBody>
      </p:sp>
      <p:pic>
        <p:nvPicPr>
          <p:cNvPr id="15" name="Picture 14">
            <a:extLst>
              <a:ext uri="{FF2B5EF4-FFF2-40B4-BE49-F238E27FC236}">
                <a16:creationId xmlns:a16="http://schemas.microsoft.com/office/drawing/2014/main" id="{F4AE3515-EA78-4773-B30C-7FB900077403}"/>
              </a:ext>
            </a:extLst>
          </p:cNvPr>
          <p:cNvPicPr>
            <a:picLocks noChangeAspect="1"/>
          </p:cNvPicPr>
          <p:nvPr/>
        </p:nvPicPr>
        <p:blipFill>
          <a:blip r:embed="rId3"/>
          <a:stretch>
            <a:fillRect/>
          </a:stretch>
        </p:blipFill>
        <p:spPr>
          <a:xfrm>
            <a:off x="1371599" y="3457903"/>
            <a:ext cx="1791987" cy="2409497"/>
          </a:xfrm>
          <a:prstGeom prst="rect">
            <a:avLst/>
          </a:prstGeom>
        </p:spPr>
      </p:pic>
      <p:sp>
        <p:nvSpPr>
          <p:cNvPr id="11" name="TextBox 10">
            <a:extLst>
              <a:ext uri="{FF2B5EF4-FFF2-40B4-BE49-F238E27FC236}">
                <a16:creationId xmlns:a16="http://schemas.microsoft.com/office/drawing/2014/main" id="{BF2984AA-771A-4681-9095-E4A9D2C4BD86}"/>
              </a:ext>
            </a:extLst>
          </p:cNvPr>
          <p:cNvSpPr txBox="1"/>
          <p:nvPr/>
        </p:nvSpPr>
        <p:spPr>
          <a:xfrm>
            <a:off x="4229050" y="3468413"/>
            <a:ext cx="6961998" cy="1754326"/>
          </a:xfrm>
          <a:prstGeom prst="rect">
            <a:avLst/>
          </a:prstGeom>
          <a:noFill/>
        </p:spPr>
        <p:txBody>
          <a:bodyPr wrap="square" rtlCol="0">
            <a:spAutoFit/>
          </a:bodyPr>
          <a:lstStyle/>
          <a:p>
            <a:r>
              <a:rPr lang="en-US" b="1" dirty="0">
                <a:latin typeface="+mj-lt"/>
              </a:rPr>
              <a:t>QUERY EXPLAINATION</a:t>
            </a:r>
          </a:p>
          <a:p>
            <a:r>
              <a:rPr lang="en-US" dirty="0">
                <a:latin typeface="+mj-lt"/>
              </a:rPr>
              <a:t>The </a:t>
            </a:r>
            <a:r>
              <a:rPr lang="en-US" b="1" i="1" dirty="0">
                <a:latin typeface="+mj-lt"/>
              </a:rPr>
              <a:t>WHERE</a:t>
            </a:r>
            <a:r>
              <a:rPr lang="en-US" dirty="0">
                <a:latin typeface="+mj-lt"/>
              </a:rPr>
              <a:t> clause filters the dataset to show only Landing_Outcome = Success (drone ship).</a:t>
            </a:r>
          </a:p>
          <a:p>
            <a:endParaRPr lang="en-US" dirty="0">
              <a:latin typeface="+mj-lt"/>
            </a:endParaRPr>
          </a:p>
          <a:p>
            <a:r>
              <a:rPr lang="en-US" dirty="0">
                <a:latin typeface="+mj-lt"/>
              </a:rPr>
              <a:t>The </a:t>
            </a:r>
            <a:r>
              <a:rPr lang="en-US" b="1" i="1" dirty="0">
                <a:latin typeface="+mj-lt"/>
              </a:rPr>
              <a:t>AND</a:t>
            </a:r>
            <a:r>
              <a:rPr lang="en-US" dirty="0">
                <a:latin typeface="+mj-lt"/>
              </a:rPr>
              <a:t> clause specifies additional filter conditions</a:t>
            </a:r>
          </a:p>
          <a:p>
            <a:r>
              <a:rPr lang="en-US" dirty="0">
                <a:latin typeface="+mj-lt"/>
              </a:rPr>
              <a:t>Payload_MASS_KG_ &gt; 4000 AND Payload_MASS_KG_ &lt; 6000.</a:t>
            </a:r>
            <a:endParaRPr lang="en-SG" dirty="0">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57022" y="1605483"/>
            <a:ext cx="11496040" cy="2014013"/>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775"/>
              </a:spcBef>
            </a:pPr>
            <a:r>
              <a:rPr lang="en-US" sz="2000" dirty="0">
                <a:solidFill>
                  <a:schemeClr val="bg1"/>
                </a:solidFill>
                <a:latin typeface="+mj-lt"/>
                <a:cs typeface="Consolas"/>
              </a:rPr>
              <a:t>Select</a:t>
            </a:r>
            <a:br>
              <a:rPr lang="en-US" sz="2000" dirty="0">
                <a:solidFill>
                  <a:schemeClr val="bg1"/>
                </a:solidFill>
                <a:latin typeface="+mj-lt"/>
                <a:cs typeface="Consolas"/>
              </a:rPr>
            </a:br>
            <a:r>
              <a:rPr lang="en-US" sz="2000" dirty="0">
                <a:solidFill>
                  <a:schemeClr val="bg1"/>
                </a:solidFill>
                <a:latin typeface="+mj-lt"/>
                <a:cs typeface="Consolas"/>
              </a:rPr>
              <a:t>count(CASE when Mission_Outcome LIKE '%Success%' then 1 end) as Successful_Mission_Outcomes,</a:t>
            </a:r>
            <a:br>
              <a:rPr lang="en-US" sz="2000" dirty="0">
                <a:solidFill>
                  <a:schemeClr val="bg1"/>
                </a:solidFill>
                <a:latin typeface="+mj-lt"/>
                <a:cs typeface="Consolas"/>
              </a:rPr>
            </a:br>
            <a:r>
              <a:rPr lang="en-US" sz="2000" dirty="0">
                <a:solidFill>
                  <a:schemeClr val="bg1"/>
                </a:solidFill>
                <a:latin typeface="+mj-lt"/>
                <a:cs typeface="Consolas"/>
              </a:rPr>
              <a:t>count(case when Mission_Outcome LIKE '%Failure%' then 1 end) as Failed_Mission_Outcomes</a:t>
            </a:r>
            <a:br>
              <a:rPr lang="en-US" sz="2000" dirty="0">
                <a:solidFill>
                  <a:schemeClr val="bg1"/>
                </a:solidFill>
                <a:latin typeface="+mj-lt"/>
                <a:cs typeface="Consolas"/>
              </a:rPr>
            </a:br>
            <a:r>
              <a:rPr lang="en-US" sz="2000" dirty="0">
                <a:solidFill>
                  <a:schemeClr val="bg1"/>
                </a:solidFill>
                <a:latin typeface="+mj-lt"/>
                <a:cs typeface="Consolas"/>
              </a:rPr>
              <a:t>from spacextbl</a:t>
            </a:r>
            <a:endParaRPr sz="1750" dirty="0">
              <a:solidFill>
                <a:schemeClr val="bg1"/>
              </a:solidFill>
              <a:latin typeface="+mj-lt"/>
              <a:cs typeface="Calibri"/>
            </a:endParaRPr>
          </a:p>
        </p:txBody>
      </p:sp>
      <p:pic>
        <p:nvPicPr>
          <p:cNvPr id="8" name="Picture 7">
            <a:extLst>
              <a:ext uri="{FF2B5EF4-FFF2-40B4-BE49-F238E27FC236}">
                <a16:creationId xmlns:a16="http://schemas.microsoft.com/office/drawing/2014/main" id="{387892BF-CC15-476C-8542-F6330628A602}"/>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109220" y="90932"/>
            <a:ext cx="9034780" cy="1085682"/>
          </a:xfrm>
          <a:prstGeom prst="rect">
            <a:avLst/>
          </a:prstGeom>
        </p:spPr>
        <p:txBody>
          <a:bodyPr vert="horz" wrap="square" lIns="0" tIns="74295" rIns="0" bIns="0" rtlCol="0">
            <a:spAutoFit/>
          </a:bodyPr>
          <a:lstStyle/>
          <a:p>
            <a:pPr marL="12700" marR="5080">
              <a:lnSpc>
                <a:spcPts val="3890"/>
              </a:lnSpc>
              <a:spcBef>
                <a:spcPts val="585"/>
              </a:spcBef>
            </a:pPr>
            <a:r>
              <a:rPr sz="4000" b="1" spc="-75" dirty="0">
                <a:latin typeface="+mj-lt"/>
                <a:cs typeface="Calibri"/>
              </a:rPr>
              <a:t>Total</a:t>
            </a:r>
            <a:r>
              <a:rPr sz="4000" b="1" spc="-10" dirty="0">
                <a:latin typeface="+mj-lt"/>
                <a:cs typeface="Calibri"/>
              </a:rPr>
              <a:t> </a:t>
            </a:r>
            <a:r>
              <a:rPr sz="4000" b="1" dirty="0">
                <a:latin typeface="+mj-lt"/>
                <a:cs typeface="Calibri"/>
              </a:rPr>
              <a:t>Number of</a:t>
            </a:r>
            <a:r>
              <a:rPr sz="4000" b="1" spc="-5" dirty="0">
                <a:latin typeface="+mj-lt"/>
                <a:cs typeface="Calibri"/>
              </a:rPr>
              <a:t> Successful</a:t>
            </a:r>
            <a:r>
              <a:rPr sz="4000" b="1" spc="-15" dirty="0">
                <a:latin typeface="+mj-lt"/>
                <a:cs typeface="Calibri"/>
              </a:rPr>
              <a:t> </a:t>
            </a:r>
            <a:r>
              <a:rPr sz="4000" b="1" dirty="0">
                <a:latin typeface="+mj-lt"/>
                <a:cs typeface="Calibri"/>
              </a:rPr>
              <a:t>and</a:t>
            </a:r>
            <a:r>
              <a:rPr sz="4000" b="1" spc="-5" dirty="0">
                <a:latin typeface="+mj-lt"/>
                <a:cs typeface="Calibri"/>
              </a:rPr>
              <a:t> </a:t>
            </a:r>
            <a:r>
              <a:rPr sz="4000" b="1" spc="-20" dirty="0">
                <a:latin typeface="+mj-lt"/>
                <a:cs typeface="Calibri"/>
              </a:rPr>
              <a:t>Failure</a:t>
            </a:r>
            <a:r>
              <a:rPr sz="4000" b="1" spc="-10" dirty="0">
                <a:latin typeface="+mj-lt"/>
                <a:cs typeface="Calibri"/>
              </a:rPr>
              <a:t> </a:t>
            </a:r>
            <a:r>
              <a:rPr sz="4000" b="1" spc="-5" dirty="0">
                <a:latin typeface="+mj-lt"/>
                <a:cs typeface="Calibri"/>
              </a:rPr>
              <a:t>Mission </a:t>
            </a:r>
            <a:r>
              <a:rPr sz="4000" b="1" spc="-800" dirty="0">
                <a:latin typeface="+mj-lt"/>
                <a:cs typeface="Calibri"/>
              </a:rPr>
              <a:t> </a:t>
            </a:r>
            <a:r>
              <a:rPr sz="4000" b="1" spc="-10" dirty="0">
                <a:latin typeface="+mj-lt"/>
                <a:cs typeface="Calibri"/>
              </a:rPr>
              <a:t>Outcomes</a:t>
            </a:r>
            <a:endParaRPr sz="4000" dirty="0">
              <a:latin typeface="+mj-lt"/>
              <a:cs typeface="Calibri"/>
            </a:endParaRPr>
          </a:p>
        </p:txBody>
      </p:sp>
      <p:pic>
        <p:nvPicPr>
          <p:cNvPr id="10" name="Picture 9">
            <a:extLst>
              <a:ext uri="{FF2B5EF4-FFF2-40B4-BE49-F238E27FC236}">
                <a16:creationId xmlns:a16="http://schemas.microsoft.com/office/drawing/2014/main" id="{FBAB8E0E-4360-40CA-905E-6DA48AB03E35}"/>
              </a:ext>
            </a:extLst>
          </p:cNvPr>
          <p:cNvPicPr>
            <a:picLocks noChangeAspect="1"/>
          </p:cNvPicPr>
          <p:nvPr/>
        </p:nvPicPr>
        <p:blipFill rotWithShape="1">
          <a:blip r:embed="rId3"/>
          <a:srcRect t="6204"/>
          <a:stretch/>
        </p:blipFill>
        <p:spPr>
          <a:xfrm>
            <a:off x="357022" y="4324230"/>
            <a:ext cx="5004063" cy="9282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57022" y="1605483"/>
            <a:ext cx="11496040" cy="1090683"/>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775"/>
              </a:spcBef>
            </a:pPr>
            <a:r>
              <a:rPr lang="en-US" sz="2000" dirty="0">
                <a:solidFill>
                  <a:schemeClr val="bg1"/>
                </a:solidFill>
                <a:latin typeface="+mj-lt"/>
                <a:cs typeface="Consolas"/>
              </a:rPr>
              <a:t>select Mission_Outcome, count(*) from spacextbl group by Mission_Outcome</a:t>
            </a:r>
            <a:endParaRPr sz="1750" dirty="0">
              <a:solidFill>
                <a:schemeClr val="bg1"/>
              </a:solidFill>
              <a:latin typeface="+mj-lt"/>
              <a:cs typeface="Calibri"/>
            </a:endParaRPr>
          </a:p>
        </p:txBody>
      </p:sp>
      <p:pic>
        <p:nvPicPr>
          <p:cNvPr id="8" name="Picture 7">
            <a:extLst>
              <a:ext uri="{FF2B5EF4-FFF2-40B4-BE49-F238E27FC236}">
                <a16:creationId xmlns:a16="http://schemas.microsoft.com/office/drawing/2014/main" id="{387892BF-CC15-476C-8542-F6330628A602}"/>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109220" y="90932"/>
            <a:ext cx="10558780" cy="1085682"/>
          </a:xfrm>
          <a:prstGeom prst="rect">
            <a:avLst/>
          </a:prstGeom>
        </p:spPr>
        <p:txBody>
          <a:bodyPr vert="horz" wrap="square" lIns="0" tIns="74295" rIns="0" bIns="0" rtlCol="0">
            <a:spAutoFit/>
          </a:bodyPr>
          <a:lstStyle/>
          <a:p>
            <a:pPr marL="12700" marR="5080">
              <a:lnSpc>
                <a:spcPts val="3890"/>
              </a:lnSpc>
              <a:spcBef>
                <a:spcPts val="585"/>
              </a:spcBef>
            </a:pPr>
            <a:r>
              <a:rPr sz="4000" b="1" spc="-75" dirty="0">
                <a:latin typeface="+mj-lt"/>
                <a:cs typeface="Calibri"/>
              </a:rPr>
              <a:t>Total</a:t>
            </a:r>
            <a:r>
              <a:rPr sz="4000" b="1" spc="-10" dirty="0">
                <a:latin typeface="+mj-lt"/>
                <a:cs typeface="Calibri"/>
              </a:rPr>
              <a:t> </a:t>
            </a:r>
            <a:r>
              <a:rPr sz="4000" b="1" dirty="0">
                <a:latin typeface="+mj-lt"/>
                <a:cs typeface="Calibri"/>
              </a:rPr>
              <a:t>Number of</a:t>
            </a:r>
            <a:r>
              <a:rPr sz="4000" b="1" spc="-5" dirty="0">
                <a:latin typeface="+mj-lt"/>
                <a:cs typeface="Calibri"/>
              </a:rPr>
              <a:t> Successful</a:t>
            </a:r>
            <a:r>
              <a:rPr sz="4000" b="1" spc="-15" dirty="0">
                <a:latin typeface="+mj-lt"/>
                <a:cs typeface="Calibri"/>
              </a:rPr>
              <a:t> </a:t>
            </a:r>
            <a:r>
              <a:rPr sz="4000" b="1" dirty="0">
                <a:latin typeface="+mj-lt"/>
                <a:cs typeface="Calibri"/>
              </a:rPr>
              <a:t>and</a:t>
            </a:r>
            <a:r>
              <a:rPr sz="4000" b="1" spc="-5" dirty="0">
                <a:latin typeface="+mj-lt"/>
                <a:cs typeface="Calibri"/>
              </a:rPr>
              <a:t> </a:t>
            </a:r>
            <a:r>
              <a:rPr sz="4000" b="1" spc="-20" dirty="0">
                <a:latin typeface="+mj-lt"/>
                <a:cs typeface="Calibri"/>
              </a:rPr>
              <a:t>Failure</a:t>
            </a:r>
            <a:r>
              <a:rPr sz="4000" b="1" spc="-10" dirty="0">
                <a:latin typeface="+mj-lt"/>
                <a:cs typeface="Calibri"/>
              </a:rPr>
              <a:t> </a:t>
            </a:r>
            <a:r>
              <a:rPr sz="4000" b="1" spc="-5" dirty="0">
                <a:latin typeface="+mj-lt"/>
                <a:cs typeface="Calibri"/>
              </a:rPr>
              <a:t>Mission </a:t>
            </a:r>
            <a:r>
              <a:rPr sz="4000" b="1" spc="-800" dirty="0">
                <a:latin typeface="+mj-lt"/>
                <a:cs typeface="Calibri"/>
              </a:rPr>
              <a:t> </a:t>
            </a:r>
            <a:r>
              <a:rPr sz="4000" b="1" spc="-10" dirty="0">
                <a:latin typeface="+mj-lt"/>
                <a:cs typeface="Calibri"/>
              </a:rPr>
              <a:t>Outcomes</a:t>
            </a:r>
            <a:r>
              <a:rPr lang="en-US" sz="4000" b="1" spc="-10" dirty="0">
                <a:latin typeface="+mj-lt"/>
                <a:cs typeface="Calibri"/>
              </a:rPr>
              <a:t> (simplified)</a:t>
            </a:r>
            <a:endParaRPr sz="4000" dirty="0">
              <a:latin typeface="+mj-lt"/>
              <a:cs typeface="Calibri"/>
            </a:endParaRPr>
          </a:p>
        </p:txBody>
      </p:sp>
      <p:pic>
        <p:nvPicPr>
          <p:cNvPr id="7" name="Picture 6">
            <a:extLst>
              <a:ext uri="{FF2B5EF4-FFF2-40B4-BE49-F238E27FC236}">
                <a16:creationId xmlns:a16="http://schemas.microsoft.com/office/drawing/2014/main" id="{D07C9755-8173-4F44-A674-91200A983E9C}"/>
              </a:ext>
            </a:extLst>
          </p:cNvPr>
          <p:cNvPicPr>
            <a:picLocks noChangeAspect="1"/>
          </p:cNvPicPr>
          <p:nvPr/>
        </p:nvPicPr>
        <p:blipFill>
          <a:blip r:embed="rId3"/>
          <a:stretch>
            <a:fillRect/>
          </a:stretch>
        </p:blipFill>
        <p:spPr>
          <a:xfrm>
            <a:off x="457200" y="3333076"/>
            <a:ext cx="3657600" cy="1919441"/>
          </a:xfrm>
          <a:prstGeom prst="rect">
            <a:avLst/>
          </a:prstGeom>
        </p:spPr>
      </p:pic>
      <p:sp>
        <p:nvSpPr>
          <p:cNvPr id="9" name="object 2">
            <a:extLst>
              <a:ext uri="{FF2B5EF4-FFF2-40B4-BE49-F238E27FC236}">
                <a16:creationId xmlns:a16="http://schemas.microsoft.com/office/drawing/2014/main" id="{31317C3B-1545-4D04-9FA9-31E8267EDBAA}"/>
              </a:ext>
            </a:extLst>
          </p:cNvPr>
          <p:cNvSpPr/>
          <p:nvPr/>
        </p:nvSpPr>
        <p:spPr>
          <a:xfrm>
            <a:off x="5925878" y="3303081"/>
            <a:ext cx="3916795" cy="1168142"/>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11" name="TextBox 10">
            <a:extLst>
              <a:ext uri="{FF2B5EF4-FFF2-40B4-BE49-F238E27FC236}">
                <a16:creationId xmlns:a16="http://schemas.microsoft.com/office/drawing/2014/main" id="{A1EF885A-9432-4D4F-BFB8-39BCB2056A5C}"/>
              </a:ext>
            </a:extLst>
          </p:cNvPr>
          <p:cNvSpPr txBox="1"/>
          <p:nvPr/>
        </p:nvSpPr>
        <p:spPr>
          <a:xfrm>
            <a:off x="5943600" y="3429000"/>
            <a:ext cx="4051473" cy="923330"/>
          </a:xfrm>
          <a:prstGeom prst="rect">
            <a:avLst/>
          </a:prstGeom>
          <a:noFill/>
        </p:spPr>
        <p:txBody>
          <a:bodyPr wrap="square" rtlCol="0">
            <a:spAutoFit/>
          </a:bodyPr>
          <a:lstStyle/>
          <a:p>
            <a:r>
              <a:rPr lang="en-US" b="1" dirty="0">
                <a:latin typeface="+mj-lt"/>
              </a:rPr>
              <a:t>QUERY EXPLAINATION</a:t>
            </a:r>
            <a:endParaRPr lang="en-SG" b="1" dirty="0">
              <a:latin typeface="+mj-lt"/>
            </a:endParaRPr>
          </a:p>
          <a:p>
            <a:r>
              <a:rPr lang="en-SG" b="1" dirty="0">
                <a:latin typeface="+mj-lt"/>
              </a:rPr>
              <a:t>Count(*)</a:t>
            </a:r>
            <a:r>
              <a:rPr lang="en-SG" dirty="0">
                <a:latin typeface="+mj-lt"/>
              </a:rPr>
              <a:t> to show the total number of successful and failed mission outcomes.</a:t>
            </a:r>
          </a:p>
        </p:txBody>
      </p:sp>
    </p:spTree>
    <p:extLst>
      <p:ext uri="{BB962C8B-B14F-4D97-AF65-F5344CB8AC3E}">
        <p14:creationId xmlns:p14="http://schemas.microsoft.com/office/powerpoint/2010/main" val="2455065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57200" y="1600200"/>
            <a:ext cx="7604660" cy="1719060"/>
          </a:xfrm>
          <a:prstGeom prst="rect">
            <a:avLst/>
          </a:prstGeom>
        </p:spPr>
        <p:txBody>
          <a:bodyPr vert="horz" wrap="square" lIns="0" tIns="13335" rIns="0" bIns="0" rtlCol="0">
            <a:spAutoFit/>
          </a:bodyPr>
          <a:lstStyle/>
          <a:p>
            <a:pPr marL="4953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855"/>
              </a:spcBef>
            </a:pPr>
            <a:r>
              <a:rPr lang="en-SG" sz="2000" dirty="0">
                <a:solidFill>
                  <a:schemeClr val="bg1"/>
                </a:solidFill>
                <a:latin typeface="+mj-lt"/>
                <a:cs typeface="Consolas"/>
              </a:rPr>
              <a:t>select booster_version, PAYLOAD_MASS__KG_ as </a:t>
            </a:r>
            <a:r>
              <a:rPr lang="en-SG" sz="2000" dirty="0" err="1">
                <a:solidFill>
                  <a:schemeClr val="bg1"/>
                </a:solidFill>
                <a:latin typeface="+mj-lt"/>
                <a:cs typeface="Consolas"/>
              </a:rPr>
              <a:t>Payload_Mass</a:t>
            </a:r>
            <a:r>
              <a:rPr lang="en-SG" sz="2000" dirty="0">
                <a:solidFill>
                  <a:schemeClr val="bg1"/>
                </a:solidFill>
                <a:latin typeface="+mj-lt"/>
                <a:cs typeface="Consolas"/>
              </a:rPr>
              <a:t> from spacextbl where payload_mass__kg_ = (</a:t>
            </a:r>
            <a:br>
              <a:rPr lang="en-SG" sz="2000" dirty="0">
                <a:solidFill>
                  <a:schemeClr val="bg1"/>
                </a:solidFill>
                <a:latin typeface="+mj-lt"/>
                <a:cs typeface="Consolas"/>
              </a:rPr>
            </a:br>
            <a:r>
              <a:rPr lang="en-SG" sz="2000" dirty="0">
                <a:solidFill>
                  <a:schemeClr val="bg1"/>
                </a:solidFill>
                <a:latin typeface="+mj-lt"/>
                <a:cs typeface="Consolas"/>
              </a:rPr>
              <a:t>	select max(payload_mass__kg_) from spacextbl)</a:t>
            </a:r>
            <a:endParaRPr lang="en-US" b="1" spc="-15" dirty="0">
              <a:solidFill>
                <a:schemeClr val="bg1"/>
              </a:solidFill>
              <a:latin typeface="+mj-lt"/>
              <a:cs typeface="Calibri"/>
            </a:endParaRPr>
          </a:p>
        </p:txBody>
      </p:sp>
      <p:pic>
        <p:nvPicPr>
          <p:cNvPr id="8" name="Picture 7">
            <a:extLst>
              <a:ext uri="{FF2B5EF4-FFF2-40B4-BE49-F238E27FC236}">
                <a16:creationId xmlns:a16="http://schemas.microsoft.com/office/drawing/2014/main" id="{99FE3DE3-A5F1-4B2A-B469-3BE53664DBEF}"/>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320140" y="272340"/>
            <a:ext cx="9034780" cy="627736"/>
          </a:xfrm>
          <a:prstGeom prst="rect">
            <a:avLst/>
          </a:prstGeom>
        </p:spPr>
        <p:txBody>
          <a:bodyPr vert="horz" wrap="square" lIns="0" tIns="12065" rIns="0" bIns="0" rtlCol="0">
            <a:spAutoFit/>
          </a:bodyPr>
          <a:lstStyle/>
          <a:p>
            <a:pPr marL="12700">
              <a:lnSpc>
                <a:spcPct val="100000"/>
              </a:lnSpc>
              <a:spcBef>
                <a:spcPts val="95"/>
              </a:spcBef>
            </a:pPr>
            <a:r>
              <a:rPr sz="4000" b="1" spc="-25" dirty="0">
                <a:latin typeface="+mj-lt"/>
                <a:cs typeface="Calibri"/>
              </a:rPr>
              <a:t>Boosters</a:t>
            </a:r>
            <a:r>
              <a:rPr lang="en-US" sz="4000" b="1" spc="-25" dirty="0">
                <a:latin typeface="+mj-lt"/>
                <a:cs typeface="Calibri"/>
              </a:rPr>
              <a:t> which</a:t>
            </a:r>
            <a:r>
              <a:rPr sz="4000" b="1" spc="-5" dirty="0">
                <a:latin typeface="+mj-lt"/>
                <a:cs typeface="Calibri"/>
              </a:rPr>
              <a:t> carried</a:t>
            </a:r>
            <a:r>
              <a:rPr sz="4000" b="1" spc="15" dirty="0">
                <a:latin typeface="+mj-lt"/>
                <a:cs typeface="Calibri"/>
              </a:rPr>
              <a:t> </a:t>
            </a:r>
            <a:r>
              <a:rPr sz="4000" spc="-15" dirty="0">
                <a:latin typeface="+mj-lt"/>
              </a:rPr>
              <a:t>maximum</a:t>
            </a:r>
            <a:r>
              <a:rPr sz="4000" spc="15" dirty="0">
                <a:latin typeface="+mj-lt"/>
              </a:rPr>
              <a:t> </a:t>
            </a:r>
            <a:r>
              <a:rPr sz="4000" b="1" spc="-15" dirty="0">
                <a:latin typeface="+mj-lt"/>
                <a:cs typeface="Calibri"/>
              </a:rPr>
              <a:t>payload</a:t>
            </a:r>
            <a:endParaRPr sz="4000" dirty="0">
              <a:latin typeface="+mj-lt"/>
              <a:cs typeface="Calibri"/>
            </a:endParaRPr>
          </a:p>
        </p:txBody>
      </p:sp>
      <p:pic>
        <p:nvPicPr>
          <p:cNvPr id="12" name="Picture 11">
            <a:extLst>
              <a:ext uri="{FF2B5EF4-FFF2-40B4-BE49-F238E27FC236}">
                <a16:creationId xmlns:a16="http://schemas.microsoft.com/office/drawing/2014/main" id="{E1DF110D-0836-492D-B5B1-780425806109}"/>
              </a:ext>
            </a:extLst>
          </p:cNvPr>
          <p:cNvPicPr>
            <a:picLocks noChangeAspect="1"/>
          </p:cNvPicPr>
          <p:nvPr/>
        </p:nvPicPr>
        <p:blipFill>
          <a:blip r:embed="rId3"/>
          <a:stretch>
            <a:fillRect/>
          </a:stretch>
        </p:blipFill>
        <p:spPr>
          <a:xfrm>
            <a:off x="8382000" y="1502656"/>
            <a:ext cx="2819400" cy="5083004"/>
          </a:xfrm>
          <a:prstGeom prst="rect">
            <a:avLst/>
          </a:prstGeom>
        </p:spPr>
      </p:pic>
      <p:sp>
        <p:nvSpPr>
          <p:cNvPr id="6" name="object 2">
            <a:extLst>
              <a:ext uri="{FF2B5EF4-FFF2-40B4-BE49-F238E27FC236}">
                <a16:creationId xmlns:a16="http://schemas.microsoft.com/office/drawing/2014/main" id="{E1172FEE-20EC-49BD-85C5-32C7432C4961}"/>
              </a:ext>
            </a:extLst>
          </p:cNvPr>
          <p:cNvSpPr/>
          <p:nvPr/>
        </p:nvSpPr>
        <p:spPr>
          <a:xfrm>
            <a:off x="457204" y="4191001"/>
            <a:ext cx="6180783" cy="985041"/>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2" name="TextBox 1">
            <a:extLst>
              <a:ext uri="{FF2B5EF4-FFF2-40B4-BE49-F238E27FC236}">
                <a16:creationId xmlns:a16="http://schemas.microsoft.com/office/drawing/2014/main" id="{F0C16049-E86D-4D90-8447-1EE75B249A31}"/>
              </a:ext>
            </a:extLst>
          </p:cNvPr>
          <p:cNvSpPr txBox="1"/>
          <p:nvPr/>
        </p:nvSpPr>
        <p:spPr>
          <a:xfrm flipH="1">
            <a:off x="457200" y="4191000"/>
            <a:ext cx="6095999" cy="923330"/>
          </a:xfrm>
          <a:prstGeom prst="rect">
            <a:avLst/>
          </a:prstGeom>
          <a:noFill/>
        </p:spPr>
        <p:txBody>
          <a:bodyPr wrap="square" rtlCol="0">
            <a:spAutoFit/>
          </a:bodyPr>
          <a:lstStyle/>
          <a:p>
            <a:pPr marL="49530">
              <a:lnSpc>
                <a:spcPct val="100000"/>
              </a:lnSpc>
            </a:pPr>
            <a:r>
              <a:rPr lang="en-US" sz="1800" b="1" spc="-15" dirty="0">
                <a:latin typeface="+mj-lt"/>
                <a:cs typeface="Calibri"/>
              </a:rPr>
              <a:t>QUERY EXPLAINATION</a:t>
            </a:r>
          </a:p>
          <a:p>
            <a:pPr marL="49530">
              <a:lnSpc>
                <a:spcPct val="100000"/>
              </a:lnSpc>
            </a:pPr>
            <a:r>
              <a:rPr lang="en-US" sz="1800" spc="-15" dirty="0">
                <a:latin typeface="+mj-lt"/>
                <a:cs typeface="Calibri"/>
              </a:rPr>
              <a:t>Using a </a:t>
            </a:r>
            <a:r>
              <a:rPr lang="en-US" sz="1800" b="1" spc="-15" dirty="0">
                <a:latin typeface="+mj-lt"/>
                <a:cs typeface="Calibri"/>
              </a:rPr>
              <a:t>nested</a:t>
            </a:r>
            <a:r>
              <a:rPr lang="en-US" sz="1800" spc="-15" dirty="0">
                <a:latin typeface="+mj-lt"/>
                <a:cs typeface="Calibri"/>
              </a:rPr>
              <a:t> query to extract the </a:t>
            </a:r>
            <a:r>
              <a:rPr lang="en-US" sz="1800" b="1" spc="-15" dirty="0">
                <a:latin typeface="+mj-lt"/>
                <a:cs typeface="Calibri"/>
              </a:rPr>
              <a:t>MAX</a:t>
            </a:r>
            <a:r>
              <a:rPr lang="en-US" sz="1800" spc="-15" dirty="0">
                <a:latin typeface="+mj-lt"/>
                <a:cs typeface="Calibri"/>
              </a:rPr>
              <a:t> payload mass value to show which booster versions carried that max value.</a:t>
            </a:r>
            <a:endParaRPr lang="en-US" sz="1800" dirty="0">
              <a:latin typeface="+mj-lt"/>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357022" y="1605483"/>
            <a:ext cx="9472778" cy="1336904"/>
          </a:xfrm>
          <a:prstGeom prst="rect">
            <a:avLst/>
          </a:prstGeom>
        </p:spPr>
        <p:txBody>
          <a:bodyPr vert="horz" wrap="square" lIns="0" tIns="13335" rIns="0" bIns="0" rtlCol="0">
            <a:spAutoFit/>
          </a:bodyPr>
          <a:lstStyle/>
          <a:p>
            <a:pPr marL="12700">
              <a:lnSpc>
                <a:spcPct val="100000"/>
              </a:lnSpc>
              <a:spcBef>
                <a:spcPts val="105"/>
              </a:spcBef>
            </a:pPr>
            <a:r>
              <a:rPr sz="3500" b="1" dirty="0">
                <a:solidFill>
                  <a:schemeClr val="bg1"/>
                </a:solidFill>
                <a:latin typeface="+mj-lt"/>
                <a:cs typeface="Calibri"/>
              </a:rPr>
              <a:t>SQL</a:t>
            </a:r>
            <a:r>
              <a:rPr sz="3500" b="1" spc="-45"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12700">
              <a:lnSpc>
                <a:spcPct val="100000"/>
              </a:lnSpc>
              <a:spcBef>
                <a:spcPts val="1845"/>
              </a:spcBef>
            </a:pPr>
            <a:r>
              <a:rPr lang="en-US" sz="1800" spc="-10" dirty="0">
                <a:solidFill>
                  <a:schemeClr val="bg1"/>
                </a:solidFill>
                <a:latin typeface="+mj-lt"/>
                <a:cs typeface="Calibri"/>
              </a:rPr>
              <a:t>select monthname(date) as Month, landing__outcome, booster_version, launch_site from spacextbl where landing__outcome='Failure (drone ship)' and year(date)=2015</a:t>
            </a:r>
            <a:endParaRPr sz="2150" dirty="0">
              <a:solidFill>
                <a:schemeClr val="bg1"/>
              </a:solidFill>
              <a:latin typeface="+mj-lt"/>
              <a:cs typeface="Calibri"/>
            </a:endParaRPr>
          </a:p>
        </p:txBody>
      </p:sp>
      <p:pic>
        <p:nvPicPr>
          <p:cNvPr id="10" name="Picture 9">
            <a:extLst>
              <a:ext uri="{FF2B5EF4-FFF2-40B4-BE49-F238E27FC236}">
                <a16:creationId xmlns:a16="http://schemas.microsoft.com/office/drawing/2014/main" id="{A524412E-8067-4AF1-94B8-6B309DC5FA55}"/>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5" name="object 5"/>
          <p:cNvSpPr txBox="1">
            <a:spLocks noGrp="1"/>
          </p:cNvSpPr>
          <p:nvPr>
            <p:ph type="title"/>
          </p:nvPr>
        </p:nvSpPr>
        <p:spPr>
          <a:xfrm>
            <a:off x="533400" y="292100"/>
            <a:ext cx="4448810" cy="635000"/>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mj-lt"/>
                <a:cs typeface="Calibri"/>
              </a:rPr>
              <a:t>201</a:t>
            </a:r>
            <a:r>
              <a:rPr lang="en-US" sz="4000" b="1" spc="-5" dirty="0">
                <a:latin typeface="+mj-lt"/>
                <a:cs typeface="Calibri"/>
              </a:rPr>
              <a:t>5</a:t>
            </a:r>
            <a:r>
              <a:rPr sz="4000" b="1" spc="-35" dirty="0">
                <a:latin typeface="+mj-lt"/>
                <a:cs typeface="Calibri"/>
              </a:rPr>
              <a:t> </a:t>
            </a:r>
            <a:r>
              <a:rPr sz="4000" b="1" spc="-5" dirty="0">
                <a:latin typeface="+mj-lt"/>
                <a:cs typeface="Calibri"/>
              </a:rPr>
              <a:t>Launch</a:t>
            </a:r>
            <a:r>
              <a:rPr sz="4000" b="1" spc="-25" dirty="0">
                <a:latin typeface="+mj-lt"/>
                <a:cs typeface="Calibri"/>
              </a:rPr>
              <a:t> </a:t>
            </a:r>
            <a:r>
              <a:rPr lang="en-US" sz="4000" b="1" spc="-20" dirty="0">
                <a:latin typeface="+mj-lt"/>
                <a:cs typeface="Calibri"/>
              </a:rPr>
              <a:t>R</a:t>
            </a:r>
            <a:r>
              <a:rPr sz="4000" b="1" spc="-20" dirty="0">
                <a:latin typeface="+mj-lt"/>
                <a:cs typeface="Calibri"/>
              </a:rPr>
              <a:t>ecords</a:t>
            </a:r>
            <a:endParaRPr sz="4000" dirty="0">
              <a:latin typeface="+mj-lt"/>
              <a:cs typeface="Calibri"/>
            </a:endParaRPr>
          </a:p>
        </p:txBody>
      </p:sp>
      <p:pic>
        <p:nvPicPr>
          <p:cNvPr id="12" name="Picture 11">
            <a:extLst>
              <a:ext uri="{FF2B5EF4-FFF2-40B4-BE49-F238E27FC236}">
                <a16:creationId xmlns:a16="http://schemas.microsoft.com/office/drawing/2014/main" id="{9784BEB7-E76E-4284-BC41-0F6E242C44B3}"/>
              </a:ext>
            </a:extLst>
          </p:cNvPr>
          <p:cNvPicPr>
            <a:picLocks noChangeAspect="1"/>
          </p:cNvPicPr>
          <p:nvPr/>
        </p:nvPicPr>
        <p:blipFill>
          <a:blip r:embed="rId3"/>
          <a:stretch>
            <a:fillRect/>
          </a:stretch>
        </p:blipFill>
        <p:spPr>
          <a:xfrm>
            <a:off x="228600" y="3890413"/>
            <a:ext cx="5644647" cy="1362104"/>
          </a:xfrm>
          <a:prstGeom prst="rect">
            <a:avLst/>
          </a:prstGeom>
        </p:spPr>
      </p:pic>
      <p:sp>
        <p:nvSpPr>
          <p:cNvPr id="7" name="object 2">
            <a:extLst>
              <a:ext uri="{FF2B5EF4-FFF2-40B4-BE49-F238E27FC236}">
                <a16:creationId xmlns:a16="http://schemas.microsoft.com/office/drawing/2014/main" id="{626C3051-B3A0-4D88-8F85-4BE102763521}"/>
              </a:ext>
            </a:extLst>
          </p:cNvPr>
          <p:cNvSpPr/>
          <p:nvPr/>
        </p:nvSpPr>
        <p:spPr>
          <a:xfrm>
            <a:off x="6477001" y="3890412"/>
            <a:ext cx="5029200" cy="1723187"/>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2" name="TextBox 1">
            <a:extLst>
              <a:ext uri="{FF2B5EF4-FFF2-40B4-BE49-F238E27FC236}">
                <a16:creationId xmlns:a16="http://schemas.microsoft.com/office/drawing/2014/main" id="{0F833D5A-BEEE-474B-95CA-95E1412A2B0B}"/>
              </a:ext>
            </a:extLst>
          </p:cNvPr>
          <p:cNvSpPr txBox="1"/>
          <p:nvPr/>
        </p:nvSpPr>
        <p:spPr>
          <a:xfrm>
            <a:off x="6482317" y="3874842"/>
            <a:ext cx="5029200" cy="1754326"/>
          </a:xfrm>
          <a:prstGeom prst="rect">
            <a:avLst/>
          </a:prstGeom>
          <a:noFill/>
        </p:spPr>
        <p:txBody>
          <a:bodyPr wrap="square" rtlCol="0">
            <a:spAutoFit/>
          </a:bodyPr>
          <a:lstStyle/>
          <a:p>
            <a:pPr marL="12700">
              <a:lnSpc>
                <a:spcPct val="100000"/>
              </a:lnSpc>
            </a:pPr>
            <a:r>
              <a:rPr lang="en-US" sz="1800" b="1" spc="-15" dirty="0">
                <a:latin typeface="+mj-lt"/>
                <a:cs typeface="Calibri"/>
              </a:rPr>
              <a:t>QUERY</a:t>
            </a:r>
            <a:r>
              <a:rPr lang="en-US" sz="1800" b="1" spc="-20" dirty="0">
                <a:latin typeface="+mj-lt"/>
                <a:cs typeface="Calibri"/>
              </a:rPr>
              <a:t> </a:t>
            </a:r>
            <a:r>
              <a:rPr lang="en-US" sz="1800" b="1" spc="-15" dirty="0">
                <a:latin typeface="+mj-lt"/>
                <a:cs typeface="Calibri"/>
              </a:rPr>
              <a:t>EXPLAINATION</a:t>
            </a:r>
          </a:p>
          <a:p>
            <a:pPr marL="12700">
              <a:lnSpc>
                <a:spcPct val="100000"/>
              </a:lnSpc>
            </a:pPr>
            <a:r>
              <a:rPr lang="en-US" sz="1800" spc="-15" dirty="0">
                <a:latin typeface="+mj-lt"/>
                <a:cs typeface="Calibri"/>
              </a:rPr>
              <a:t>select </a:t>
            </a:r>
            <a:r>
              <a:rPr lang="en-US" sz="1800" b="1" i="1" spc="-15" dirty="0">
                <a:latin typeface="+mj-lt"/>
                <a:cs typeface="Calibri"/>
              </a:rPr>
              <a:t>monthna</a:t>
            </a:r>
            <a:r>
              <a:rPr lang="en-US" b="1" i="1" spc="-15" dirty="0">
                <a:latin typeface="+mj-lt"/>
                <a:cs typeface="Calibri"/>
              </a:rPr>
              <a:t>me(date)</a:t>
            </a:r>
            <a:r>
              <a:rPr lang="en-US" spc="-15" dirty="0">
                <a:latin typeface="+mj-lt"/>
                <a:cs typeface="Calibri"/>
              </a:rPr>
              <a:t> extracts the name of the month from the values in the date column.</a:t>
            </a:r>
          </a:p>
          <a:p>
            <a:pPr marL="12700">
              <a:lnSpc>
                <a:spcPct val="100000"/>
              </a:lnSpc>
            </a:pPr>
            <a:endParaRPr lang="en-US" spc="-15" dirty="0">
              <a:latin typeface="+mj-lt"/>
              <a:cs typeface="Calibri"/>
            </a:endParaRPr>
          </a:p>
          <a:p>
            <a:pPr marL="12700">
              <a:lnSpc>
                <a:spcPct val="100000"/>
              </a:lnSpc>
            </a:pPr>
            <a:r>
              <a:rPr lang="en-US" sz="1800" b="1" i="1" spc="-15" dirty="0">
                <a:latin typeface="+mj-lt"/>
                <a:cs typeface="Calibri"/>
              </a:rPr>
              <a:t>Year(date)=2015 </a:t>
            </a:r>
            <a:r>
              <a:rPr lang="en-US" sz="1800" spc="-15" dirty="0">
                <a:latin typeface="+mj-lt"/>
                <a:cs typeface="Calibri"/>
              </a:rPr>
              <a:t>extracts only those launches which occurred in the year 2015.</a:t>
            </a:r>
            <a:endParaRPr lang="en-US" sz="1800" b="1" i="1" dirty="0">
              <a:latin typeface="+mj-lt"/>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80999" y="1445343"/>
            <a:ext cx="7315201" cy="2121735"/>
          </a:xfrm>
          <a:prstGeom prst="rect">
            <a:avLst/>
          </a:prstGeom>
        </p:spPr>
        <p:txBody>
          <a:bodyPr vert="horz" wrap="square" lIns="0" tIns="13335" rIns="0" bIns="0" rtlCol="0">
            <a:spAutoFit/>
          </a:bodyPr>
          <a:lstStyle/>
          <a:p>
            <a:pPr marL="58419">
              <a:lnSpc>
                <a:spcPct val="100000"/>
              </a:lnSpc>
              <a:spcBef>
                <a:spcPts val="105"/>
              </a:spcBef>
            </a:pPr>
            <a:r>
              <a:rPr sz="3500" b="1" dirty="0">
                <a:solidFill>
                  <a:schemeClr val="bg1"/>
                </a:solidFill>
                <a:latin typeface="+mj-lt"/>
                <a:cs typeface="Calibri"/>
              </a:rPr>
              <a:t>SQL</a:t>
            </a:r>
            <a:r>
              <a:rPr sz="3500" b="1" spc="-40" dirty="0">
                <a:solidFill>
                  <a:schemeClr val="bg1"/>
                </a:solidFill>
                <a:latin typeface="+mj-lt"/>
                <a:cs typeface="Calibri"/>
              </a:rPr>
              <a:t> </a:t>
            </a:r>
            <a:r>
              <a:rPr sz="3500" b="1" spc="-20" dirty="0">
                <a:solidFill>
                  <a:schemeClr val="bg1"/>
                </a:solidFill>
                <a:latin typeface="+mj-lt"/>
                <a:cs typeface="Calibri"/>
              </a:rPr>
              <a:t>QUERY</a:t>
            </a:r>
            <a:endParaRPr sz="3500" dirty="0">
              <a:solidFill>
                <a:schemeClr val="bg1"/>
              </a:solidFill>
              <a:latin typeface="+mj-lt"/>
              <a:cs typeface="Calibri"/>
            </a:endParaRPr>
          </a:p>
          <a:p>
            <a:pPr marL="58419">
              <a:lnSpc>
                <a:spcPct val="100000"/>
              </a:lnSpc>
              <a:spcBef>
                <a:spcPts val="1845"/>
              </a:spcBef>
            </a:pPr>
            <a:r>
              <a:rPr lang="en-US" sz="1800" spc="-10" dirty="0">
                <a:solidFill>
                  <a:schemeClr val="bg1"/>
                </a:solidFill>
                <a:latin typeface="+mj-lt"/>
                <a:cs typeface="Calibri"/>
              </a:rPr>
              <a:t>select * from spacextbl where landing__outcome like 'Success%' and date between '2010-06-04' and '2017-03-20' ORDER BY date DESC</a:t>
            </a:r>
          </a:p>
          <a:p>
            <a:pPr marL="58419">
              <a:lnSpc>
                <a:spcPct val="100000"/>
              </a:lnSpc>
              <a:spcBef>
                <a:spcPts val="1845"/>
              </a:spcBef>
            </a:pPr>
            <a:endParaRPr sz="1850" dirty="0">
              <a:solidFill>
                <a:schemeClr val="bg1"/>
              </a:solidFill>
              <a:latin typeface="+mj-lt"/>
              <a:cs typeface="Calibri"/>
            </a:endParaRPr>
          </a:p>
          <a:p>
            <a:pPr>
              <a:lnSpc>
                <a:spcPct val="100000"/>
              </a:lnSpc>
              <a:spcBef>
                <a:spcPts val="25"/>
              </a:spcBef>
            </a:pPr>
            <a:endParaRPr sz="1750" dirty="0">
              <a:solidFill>
                <a:schemeClr val="bg1"/>
              </a:solidFill>
              <a:latin typeface="+mj-lt"/>
              <a:cs typeface="Calibri"/>
            </a:endParaRPr>
          </a:p>
        </p:txBody>
      </p:sp>
      <p:pic>
        <p:nvPicPr>
          <p:cNvPr id="9" name="Picture 8">
            <a:extLst>
              <a:ext uri="{FF2B5EF4-FFF2-40B4-BE49-F238E27FC236}">
                <a16:creationId xmlns:a16="http://schemas.microsoft.com/office/drawing/2014/main" id="{565263EA-184A-4944-B1D2-082E2B4440CE}"/>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5834"/>
            <a:ext cx="12192000" cy="1219200"/>
          </a:xfrm>
          <a:prstGeom prst="rect">
            <a:avLst/>
          </a:prstGeom>
        </p:spPr>
      </p:pic>
      <p:sp>
        <p:nvSpPr>
          <p:cNvPr id="3" name="object 3"/>
          <p:cNvSpPr txBox="1">
            <a:spLocks noGrp="1"/>
          </p:cNvSpPr>
          <p:nvPr>
            <p:ph type="title"/>
          </p:nvPr>
        </p:nvSpPr>
        <p:spPr>
          <a:xfrm>
            <a:off x="401225" y="22964"/>
            <a:ext cx="9441180" cy="1184940"/>
          </a:xfrm>
          <a:prstGeom prst="rect">
            <a:avLst/>
          </a:prstGeom>
        </p:spPr>
        <p:txBody>
          <a:bodyPr vert="horz" wrap="square" lIns="0" tIns="81280" rIns="0" bIns="0" rtlCol="0">
            <a:spAutoFit/>
          </a:bodyPr>
          <a:lstStyle/>
          <a:p>
            <a:pPr marL="12700" marR="5080">
              <a:lnSpc>
                <a:spcPts val="4320"/>
              </a:lnSpc>
              <a:spcBef>
                <a:spcPts val="640"/>
              </a:spcBef>
            </a:pPr>
            <a:r>
              <a:rPr sz="4000" b="1" spc="-5" dirty="0">
                <a:latin typeface="+mj-lt"/>
                <a:cs typeface="Calibri"/>
              </a:rPr>
              <a:t>Rank</a:t>
            </a:r>
            <a:r>
              <a:rPr sz="4000" b="1" spc="-10" dirty="0">
                <a:latin typeface="+mj-lt"/>
                <a:cs typeface="Calibri"/>
              </a:rPr>
              <a:t> </a:t>
            </a:r>
            <a:r>
              <a:rPr sz="4000" b="1" dirty="0">
                <a:latin typeface="+mj-lt"/>
                <a:cs typeface="Calibri"/>
              </a:rPr>
              <a:t>success</a:t>
            </a:r>
            <a:r>
              <a:rPr sz="4000" b="1" spc="-5" dirty="0">
                <a:latin typeface="+mj-lt"/>
                <a:cs typeface="Calibri"/>
              </a:rPr>
              <a:t> </a:t>
            </a:r>
            <a:r>
              <a:rPr sz="4000" b="1" spc="-10" dirty="0">
                <a:latin typeface="+mj-lt"/>
                <a:cs typeface="Calibri"/>
              </a:rPr>
              <a:t>count</a:t>
            </a:r>
            <a:r>
              <a:rPr sz="4000" b="1" spc="-5" dirty="0">
                <a:latin typeface="+mj-lt"/>
                <a:cs typeface="Calibri"/>
              </a:rPr>
              <a:t> </a:t>
            </a:r>
            <a:r>
              <a:rPr sz="4000" b="1" spc="-15" dirty="0">
                <a:latin typeface="+mj-lt"/>
                <a:cs typeface="Calibri"/>
              </a:rPr>
              <a:t>between</a:t>
            </a:r>
            <a:r>
              <a:rPr sz="4000" b="1" dirty="0">
                <a:latin typeface="+mj-lt"/>
                <a:cs typeface="Calibri"/>
              </a:rPr>
              <a:t> </a:t>
            </a:r>
            <a:r>
              <a:rPr sz="4000" b="1" spc="-5" dirty="0">
                <a:latin typeface="+mj-lt"/>
                <a:cs typeface="Calibri"/>
              </a:rPr>
              <a:t>2010-06-04</a:t>
            </a:r>
            <a:r>
              <a:rPr sz="4000" b="1" dirty="0">
                <a:latin typeface="+mj-lt"/>
                <a:cs typeface="Calibri"/>
              </a:rPr>
              <a:t> </a:t>
            </a:r>
            <a:r>
              <a:rPr sz="4000" b="1" spc="-10" dirty="0">
                <a:latin typeface="+mj-lt"/>
                <a:cs typeface="Calibri"/>
              </a:rPr>
              <a:t>and </a:t>
            </a:r>
            <a:r>
              <a:rPr sz="4000" b="1" spc="-890" dirty="0">
                <a:latin typeface="+mj-lt"/>
                <a:cs typeface="Calibri"/>
              </a:rPr>
              <a:t> </a:t>
            </a:r>
            <a:r>
              <a:rPr sz="4000" b="1" spc="-5" dirty="0">
                <a:latin typeface="+mj-lt"/>
                <a:cs typeface="Calibri"/>
              </a:rPr>
              <a:t>2017-03-20</a:t>
            </a:r>
            <a:r>
              <a:rPr lang="en-US" sz="4000" b="1" spc="-5" dirty="0">
                <a:latin typeface="+mj-lt"/>
                <a:cs typeface="Calibri"/>
              </a:rPr>
              <a:t> in descending order</a:t>
            </a:r>
            <a:endParaRPr sz="4000" dirty="0">
              <a:latin typeface="+mj-lt"/>
              <a:cs typeface="Calibri"/>
            </a:endParaRPr>
          </a:p>
        </p:txBody>
      </p:sp>
      <p:pic>
        <p:nvPicPr>
          <p:cNvPr id="11" name="Picture 10">
            <a:extLst>
              <a:ext uri="{FF2B5EF4-FFF2-40B4-BE49-F238E27FC236}">
                <a16:creationId xmlns:a16="http://schemas.microsoft.com/office/drawing/2014/main" id="{F129208C-7BBD-4B21-9679-1486F6F70C74}"/>
              </a:ext>
            </a:extLst>
          </p:cNvPr>
          <p:cNvPicPr>
            <a:picLocks noChangeAspect="1"/>
          </p:cNvPicPr>
          <p:nvPr/>
        </p:nvPicPr>
        <p:blipFill>
          <a:blip r:embed="rId3"/>
          <a:stretch>
            <a:fillRect/>
          </a:stretch>
        </p:blipFill>
        <p:spPr>
          <a:xfrm>
            <a:off x="401225" y="3048000"/>
            <a:ext cx="8764036" cy="3558689"/>
          </a:xfrm>
          <a:prstGeom prst="rect">
            <a:avLst/>
          </a:prstGeom>
        </p:spPr>
      </p:pic>
      <p:sp>
        <p:nvSpPr>
          <p:cNvPr id="7" name="object 2">
            <a:extLst>
              <a:ext uri="{FF2B5EF4-FFF2-40B4-BE49-F238E27FC236}">
                <a16:creationId xmlns:a16="http://schemas.microsoft.com/office/drawing/2014/main" id="{44A7467C-7975-401C-A3F4-B78F94528D75}"/>
              </a:ext>
            </a:extLst>
          </p:cNvPr>
          <p:cNvSpPr/>
          <p:nvPr/>
        </p:nvSpPr>
        <p:spPr>
          <a:xfrm>
            <a:off x="7924800" y="1875417"/>
            <a:ext cx="3657600" cy="931600"/>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12" name="TextBox 11">
            <a:extLst>
              <a:ext uri="{FF2B5EF4-FFF2-40B4-BE49-F238E27FC236}">
                <a16:creationId xmlns:a16="http://schemas.microsoft.com/office/drawing/2014/main" id="{8A010283-7B01-462C-A776-AFDF0FD0591E}"/>
              </a:ext>
            </a:extLst>
          </p:cNvPr>
          <p:cNvSpPr txBox="1"/>
          <p:nvPr/>
        </p:nvSpPr>
        <p:spPr>
          <a:xfrm>
            <a:off x="7924800" y="1875416"/>
            <a:ext cx="3657600" cy="923330"/>
          </a:xfrm>
          <a:prstGeom prst="rect">
            <a:avLst/>
          </a:prstGeom>
          <a:noFill/>
        </p:spPr>
        <p:txBody>
          <a:bodyPr wrap="square" rtlCol="0">
            <a:spAutoFit/>
          </a:bodyPr>
          <a:lstStyle/>
          <a:p>
            <a:pPr marL="12700">
              <a:lnSpc>
                <a:spcPct val="100000"/>
              </a:lnSpc>
            </a:pPr>
            <a:r>
              <a:rPr lang="en-US" sz="1800" b="1" spc="-15" dirty="0">
                <a:latin typeface="+mj-lt"/>
                <a:cs typeface="Calibri"/>
              </a:rPr>
              <a:t>QUERY</a:t>
            </a:r>
            <a:r>
              <a:rPr lang="en-US" sz="1800" b="1" spc="-20" dirty="0">
                <a:latin typeface="+mj-lt"/>
                <a:cs typeface="Calibri"/>
              </a:rPr>
              <a:t> </a:t>
            </a:r>
            <a:r>
              <a:rPr lang="en-US" sz="1800" b="1" spc="-15" dirty="0">
                <a:latin typeface="+mj-lt"/>
                <a:cs typeface="Calibri"/>
              </a:rPr>
              <a:t>EXPLAINATION</a:t>
            </a:r>
            <a:endParaRPr lang="en-US" sz="1750" dirty="0">
              <a:latin typeface="+mj-lt"/>
              <a:cs typeface="Calibri"/>
            </a:endParaRPr>
          </a:p>
          <a:p>
            <a:pPr marL="12700">
              <a:lnSpc>
                <a:spcPct val="100000"/>
              </a:lnSpc>
            </a:pPr>
            <a:r>
              <a:rPr lang="en-US" sz="1800" b="1" spc="-5" dirty="0">
                <a:latin typeface="+mj-lt"/>
                <a:cs typeface="Calibri"/>
              </a:rPr>
              <a:t>Order by date desc </a:t>
            </a:r>
            <a:r>
              <a:rPr lang="en-US" sz="1800" spc="-5" dirty="0">
                <a:latin typeface="+mj-lt"/>
                <a:cs typeface="Calibri"/>
              </a:rPr>
              <a:t>lists the values in descending order by date</a:t>
            </a:r>
            <a:endParaRPr lang="en-US" sz="1800" dirty="0">
              <a:latin typeface="+mj-lt"/>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609600"/>
            <a:ext cx="8787765" cy="940435"/>
          </a:xfrm>
          <a:prstGeom prst="rect">
            <a:avLst/>
          </a:prstGeom>
        </p:spPr>
        <p:txBody>
          <a:bodyPr vert="horz" wrap="square" lIns="0" tIns="12700" rIns="0" bIns="0" rtlCol="0">
            <a:spAutoFit/>
          </a:bodyPr>
          <a:lstStyle/>
          <a:p>
            <a:pPr marL="12700">
              <a:lnSpc>
                <a:spcPct val="100000"/>
              </a:lnSpc>
              <a:spcBef>
                <a:spcPts val="100"/>
              </a:spcBef>
            </a:pPr>
            <a:r>
              <a:rPr sz="6000" b="0" spc="-5" dirty="0">
                <a:latin typeface="+mj-lt"/>
                <a:cs typeface="Segoe UI Light"/>
              </a:rPr>
              <a:t>Interactive</a:t>
            </a:r>
            <a:r>
              <a:rPr sz="6000" b="0" spc="-30" dirty="0">
                <a:latin typeface="+mj-lt"/>
                <a:cs typeface="Segoe UI Light"/>
              </a:rPr>
              <a:t> </a:t>
            </a:r>
            <a:r>
              <a:rPr sz="6000" b="0" dirty="0">
                <a:latin typeface="+mj-lt"/>
                <a:cs typeface="Segoe UI Light"/>
              </a:rPr>
              <a:t>map</a:t>
            </a:r>
            <a:r>
              <a:rPr sz="6000" b="0" spc="-50" dirty="0">
                <a:latin typeface="+mj-lt"/>
                <a:cs typeface="Segoe UI Light"/>
              </a:rPr>
              <a:t> </a:t>
            </a:r>
            <a:r>
              <a:rPr sz="6000" b="0" dirty="0">
                <a:latin typeface="+mj-lt"/>
                <a:cs typeface="Segoe UI Light"/>
              </a:rPr>
              <a:t>with</a:t>
            </a:r>
            <a:endParaRPr sz="6000" dirty="0">
              <a:latin typeface="+mj-lt"/>
              <a:cs typeface="Segoe UI Light"/>
            </a:endParaRPr>
          </a:p>
        </p:txBody>
      </p:sp>
      <p:pic>
        <p:nvPicPr>
          <p:cNvPr id="8196" name="Picture 4">
            <a:extLst>
              <a:ext uri="{FF2B5EF4-FFF2-40B4-BE49-F238E27FC236}">
                <a16:creationId xmlns:a16="http://schemas.microsoft.com/office/drawing/2014/main" id="{BE1A348D-594A-411E-AF17-749ED725212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01" t="4034" r="4383" b="5285"/>
          <a:stretch/>
        </p:blipFill>
        <p:spPr bwMode="auto">
          <a:xfrm>
            <a:off x="7073264" y="338861"/>
            <a:ext cx="4343401" cy="148191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2C7E9D-DDE3-4953-B010-9019800B47EA}"/>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109220" y="337820"/>
            <a:ext cx="7739380" cy="628377"/>
          </a:xfrm>
          <a:prstGeom prst="rect">
            <a:avLst/>
          </a:prstGeom>
        </p:spPr>
        <p:txBody>
          <a:bodyPr vert="horz" wrap="square" lIns="0" tIns="12700" rIns="0" bIns="0" rtlCol="0">
            <a:spAutoFit/>
          </a:bodyPr>
          <a:lstStyle/>
          <a:p>
            <a:pPr marL="12700">
              <a:lnSpc>
                <a:spcPct val="100000"/>
              </a:lnSpc>
              <a:spcBef>
                <a:spcPts val="100"/>
              </a:spcBef>
            </a:pPr>
            <a:r>
              <a:rPr sz="4000" b="1" dirty="0">
                <a:latin typeface="Calibri"/>
                <a:cs typeface="Calibri"/>
              </a:rPr>
              <a:t>All</a:t>
            </a:r>
            <a:r>
              <a:rPr sz="4000" b="1" spc="-10" dirty="0">
                <a:latin typeface="Calibri"/>
                <a:cs typeface="Calibri"/>
              </a:rPr>
              <a:t> </a:t>
            </a:r>
            <a:r>
              <a:rPr sz="4000" b="1" dirty="0">
                <a:latin typeface="Calibri"/>
                <a:cs typeface="Calibri"/>
              </a:rPr>
              <a:t>launch</a:t>
            </a:r>
            <a:r>
              <a:rPr sz="4000" b="1" spc="-10" dirty="0">
                <a:latin typeface="Calibri"/>
                <a:cs typeface="Calibri"/>
              </a:rPr>
              <a:t> sites</a:t>
            </a:r>
            <a:r>
              <a:rPr sz="4000" b="1" spc="-15" dirty="0">
                <a:latin typeface="Calibri"/>
                <a:cs typeface="Calibri"/>
              </a:rPr>
              <a:t> </a:t>
            </a:r>
            <a:r>
              <a:rPr sz="4000" b="1" dirty="0">
                <a:latin typeface="Calibri"/>
                <a:cs typeface="Calibri"/>
              </a:rPr>
              <a:t>global</a:t>
            </a:r>
            <a:r>
              <a:rPr sz="4000" b="1" spc="-10" dirty="0">
                <a:latin typeface="Calibri"/>
                <a:cs typeface="Calibri"/>
              </a:rPr>
              <a:t> </a:t>
            </a:r>
            <a:r>
              <a:rPr sz="4000" b="1" spc="-5" dirty="0">
                <a:latin typeface="Calibri"/>
                <a:cs typeface="Calibri"/>
              </a:rPr>
              <a:t>map</a:t>
            </a:r>
            <a:r>
              <a:rPr sz="4000" b="1" spc="-15" dirty="0">
                <a:latin typeface="Calibri"/>
                <a:cs typeface="Calibri"/>
              </a:rPr>
              <a:t> </a:t>
            </a:r>
            <a:r>
              <a:rPr sz="4000" b="1" spc="-30" dirty="0">
                <a:latin typeface="Calibri"/>
                <a:cs typeface="Calibri"/>
              </a:rPr>
              <a:t>markers</a:t>
            </a:r>
            <a:endParaRPr sz="4000" dirty="0">
              <a:latin typeface="Calibri"/>
              <a:cs typeface="Calibri"/>
            </a:endParaRPr>
          </a:p>
        </p:txBody>
      </p:sp>
      <p:pic>
        <p:nvPicPr>
          <p:cNvPr id="3" name="Picture 2">
            <a:extLst>
              <a:ext uri="{FF2B5EF4-FFF2-40B4-BE49-F238E27FC236}">
                <a16:creationId xmlns:a16="http://schemas.microsoft.com/office/drawing/2014/main" id="{BB52863A-BB04-46AC-9977-1C627A06B2E2}"/>
              </a:ext>
            </a:extLst>
          </p:cNvPr>
          <p:cNvPicPr>
            <a:picLocks noChangeAspect="1"/>
          </p:cNvPicPr>
          <p:nvPr/>
        </p:nvPicPr>
        <p:blipFill rotWithShape="1">
          <a:blip r:embed="rId3"/>
          <a:srcRect l="9801" t="1332" r="19209" b="33121"/>
          <a:stretch/>
        </p:blipFill>
        <p:spPr>
          <a:xfrm>
            <a:off x="2133600" y="1230478"/>
            <a:ext cx="9586949" cy="5627522"/>
          </a:xfrm>
          <a:prstGeom prst="rect">
            <a:avLst/>
          </a:prstGeom>
        </p:spPr>
      </p:pic>
      <p:sp>
        <p:nvSpPr>
          <p:cNvPr id="6" name="object 6"/>
          <p:cNvSpPr txBox="1"/>
          <p:nvPr/>
        </p:nvSpPr>
        <p:spPr>
          <a:xfrm>
            <a:off x="2362200" y="5334000"/>
            <a:ext cx="2451100" cy="1397819"/>
          </a:xfrm>
          <a:prstGeom prst="rect">
            <a:avLst/>
          </a:prstGeom>
        </p:spPr>
        <p:txBody>
          <a:bodyPr vert="horz" wrap="square" lIns="0" tIns="12700" rIns="0" bIns="0" rtlCol="0">
            <a:spAutoFit/>
          </a:bodyPr>
          <a:lstStyle/>
          <a:p>
            <a:pPr marL="12700" marR="5080">
              <a:lnSpc>
                <a:spcPct val="100000"/>
              </a:lnSpc>
              <a:spcBef>
                <a:spcPts val="100"/>
              </a:spcBef>
            </a:pPr>
            <a:r>
              <a:rPr sz="1800" b="1" spc="-40" dirty="0">
                <a:latin typeface="Calibri"/>
                <a:cs typeface="Calibri"/>
              </a:rPr>
              <a:t>We</a:t>
            </a:r>
            <a:r>
              <a:rPr sz="1800" b="1" spc="15" dirty="0">
                <a:latin typeface="Calibri"/>
                <a:cs typeface="Calibri"/>
              </a:rPr>
              <a:t> </a:t>
            </a:r>
            <a:r>
              <a:rPr sz="1800" b="1" spc="-5" dirty="0">
                <a:latin typeface="Calibri"/>
                <a:cs typeface="Calibri"/>
              </a:rPr>
              <a:t>can</a:t>
            </a:r>
            <a:r>
              <a:rPr sz="1800" b="1" dirty="0">
                <a:latin typeface="Calibri"/>
                <a:cs typeface="Calibri"/>
              </a:rPr>
              <a:t> </a:t>
            </a:r>
            <a:r>
              <a:rPr sz="1800" b="1" spc="-5" dirty="0">
                <a:latin typeface="Calibri"/>
                <a:cs typeface="Calibri"/>
              </a:rPr>
              <a:t>see</a:t>
            </a:r>
            <a:r>
              <a:rPr sz="1800" b="1" spc="10" dirty="0">
                <a:latin typeface="Calibri"/>
                <a:cs typeface="Calibri"/>
              </a:rPr>
              <a:t> </a:t>
            </a:r>
            <a:r>
              <a:rPr sz="1800" b="1" dirty="0">
                <a:latin typeface="Calibri"/>
                <a:cs typeface="Calibri"/>
              </a:rPr>
              <a:t>that</a:t>
            </a:r>
            <a:r>
              <a:rPr sz="1800" b="1" spc="10" dirty="0">
                <a:latin typeface="Calibri"/>
                <a:cs typeface="Calibri"/>
              </a:rPr>
              <a:t> </a:t>
            </a:r>
            <a:r>
              <a:rPr sz="1800" b="1" dirty="0">
                <a:latin typeface="Calibri"/>
                <a:cs typeface="Calibri"/>
              </a:rPr>
              <a:t>the </a:t>
            </a:r>
            <a:r>
              <a:rPr sz="1800" b="1" spc="-5" dirty="0">
                <a:latin typeface="Calibri"/>
                <a:cs typeface="Calibri"/>
              </a:rPr>
              <a:t>SpaceX </a:t>
            </a:r>
            <a:r>
              <a:rPr sz="1800" b="1" dirty="0">
                <a:latin typeface="Calibri"/>
                <a:cs typeface="Calibri"/>
              </a:rPr>
              <a:t>launch </a:t>
            </a:r>
            <a:r>
              <a:rPr sz="1800" b="1" spc="-10" dirty="0">
                <a:latin typeface="Calibri"/>
                <a:cs typeface="Calibri"/>
              </a:rPr>
              <a:t>sites</a:t>
            </a:r>
            <a:r>
              <a:rPr sz="1800" b="1" spc="15" dirty="0">
                <a:latin typeface="Calibri"/>
                <a:cs typeface="Calibri"/>
              </a:rPr>
              <a:t> </a:t>
            </a:r>
            <a:r>
              <a:rPr lang="en-US" sz="1800" b="1" spc="15" dirty="0">
                <a:latin typeface="Calibri"/>
                <a:cs typeface="Calibri"/>
              </a:rPr>
              <a:t>are all on the coasts of </a:t>
            </a:r>
            <a:r>
              <a:rPr sz="1800" b="1" dirty="0">
                <a:latin typeface="Calibri"/>
                <a:cs typeface="Calibri"/>
              </a:rPr>
              <a:t>the</a:t>
            </a:r>
            <a:r>
              <a:rPr sz="1800" b="1" spc="15" dirty="0">
                <a:latin typeface="Calibri"/>
                <a:cs typeface="Calibri"/>
              </a:rPr>
              <a:t> </a:t>
            </a:r>
            <a:r>
              <a:rPr sz="1800" b="1" spc="-5" dirty="0">
                <a:latin typeface="Calibri"/>
                <a:cs typeface="Calibri"/>
              </a:rPr>
              <a:t>United</a:t>
            </a:r>
            <a:r>
              <a:rPr sz="1800" b="1" dirty="0">
                <a:latin typeface="Calibri"/>
                <a:cs typeface="Calibri"/>
              </a:rPr>
              <a:t> </a:t>
            </a:r>
            <a:r>
              <a:rPr sz="1800" b="1" spc="-10" dirty="0">
                <a:latin typeface="Calibri"/>
                <a:cs typeface="Calibri"/>
              </a:rPr>
              <a:t>States</a:t>
            </a:r>
            <a:r>
              <a:rPr sz="1800" b="1" spc="-5" dirty="0">
                <a:latin typeface="Calibri"/>
                <a:cs typeface="Calibri"/>
              </a:rPr>
              <a:t> of</a:t>
            </a:r>
            <a:r>
              <a:rPr sz="1800" b="1" spc="20" dirty="0">
                <a:latin typeface="Calibri"/>
                <a:cs typeface="Calibri"/>
              </a:rPr>
              <a:t> </a:t>
            </a:r>
            <a:r>
              <a:rPr sz="1800" b="1" spc="-5" dirty="0">
                <a:latin typeface="Calibri"/>
                <a:cs typeface="Calibri"/>
              </a:rPr>
              <a:t>Amer</a:t>
            </a:r>
            <a:r>
              <a:rPr lang="en-US" sz="1800" b="1" spc="-5" dirty="0">
                <a:latin typeface="Calibri"/>
                <a:cs typeface="Calibri"/>
              </a:rPr>
              <a:t>ica, in </a:t>
            </a:r>
            <a:r>
              <a:rPr sz="1800" b="1" spc="-390" dirty="0">
                <a:latin typeface="Calibri"/>
                <a:cs typeface="Calibri"/>
              </a:rPr>
              <a:t> </a:t>
            </a:r>
            <a:r>
              <a:rPr sz="1800" b="1" dirty="0">
                <a:latin typeface="Calibri"/>
                <a:cs typeface="Calibri"/>
              </a:rPr>
              <a:t>Florida</a:t>
            </a:r>
            <a:r>
              <a:rPr sz="1800" b="1" spc="-5" dirty="0">
                <a:latin typeface="Calibri"/>
                <a:cs typeface="Calibri"/>
              </a:rPr>
              <a:t> and</a:t>
            </a:r>
            <a:r>
              <a:rPr sz="1800" b="1" spc="5" dirty="0">
                <a:latin typeface="Calibri"/>
                <a:cs typeface="Calibri"/>
              </a:rPr>
              <a:t> </a:t>
            </a:r>
            <a:r>
              <a:rPr sz="1800" b="1" spc="-5" dirty="0">
                <a:latin typeface="Calibri"/>
                <a:cs typeface="Calibri"/>
              </a:rPr>
              <a:t>California</a:t>
            </a:r>
            <a:endParaRPr sz="1800" b="1" dirty="0">
              <a:latin typeface="Calibri"/>
              <a:cs typeface="Calibri"/>
            </a:endParaRPr>
          </a:p>
        </p:txBody>
      </p:sp>
    </p:spTree>
    <p:extLst>
      <p:ext uri="{BB962C8B-B14F-4D97-AF65-F5344CB8AC3E}">
        <p14:creationId xmlns:p14="http://schemas.microsoft.com/office/powerpoint/2010/main" val="523283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p:nvPr/>
        </p:nvSpPr>
        <p:spPr>
          <a:xfrm>
            <a:off x="2763545" y="5256420"/>
            <a:ext cx="2526744"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chemeClr val="bg1"/>
                </a:solidFill>
                <a:latin typeface="Calibri"/>
                <a:cs typeface="Calibri"/>
              </a:rPr>
              <a:t>Florida</a:t>
            </a:r>
            <a:r>
              <a:rPr sz="2400" spc="-35" dirty="0">
                <a:solidFill>
                  <a:schemeClr val="bg1"/>
                </a:solidFill>
                <a:latin typeface="Calibri"/>
                <a:cs typeface="Calibri"/>
              </a:rPr>
              <a:t> </a:t>
            </a:r>
            <a:r>
              <a:rPr sz="2400" spc="-5" dirty="0">
                <a:solidFill>
                  <a:schemeClr val="bg1"/>
                </a:solidFill>
                <a:latin typeface="Calibri"/>
                <a:cs typeface="Calibri"/>
              </a:rPr>
              <a:t>Launch</a:t>
            </a:r>
            <a:r>
              <a:rPr sz="2400" spc="-25" dirty="0">
                <a:solidFill>
                  <a:schemeClr val="bg1"/>
                </a:solidFill>
                <a:latin typeface="Calibri"/>
                <a:cs typeface="Calibri"/>
              </a:rPr>
              <a:t> </a:t>
            </a:r>
            <a:r>
              <a:rPr sz="2400" spc="-10" dirty="0">
                <a:solidFill>
                  <a:schemeClr val="bg1"/>
                </a:solidFill>
                <a:latin typeface="Calibri"/>
                <a:cs typeface="Calibri"/>
              </a:rPr>
              <a:t>Sites</a:t>
            </a:r>
            <a:endParaRPr lang="en-SG" spc="-10" dirty="0">
              <a:solidFill>
                <a:schemeClr val="bg1"/>
              </a:solidFill>
              <a:latin typeface="Calibri"/>
              <a:cs typeface="Calibri"/>
            </a:endParaRPr>
          </a:p>
        </p:txBody>
      </p:sp>
      <p:pic>
        <p:nvPicPr>
          <p:cNvPr id="18" name="Picture 17">
            <a:extLst>
              <a:ext uri="{FF2B5EF4-FFF2-40B4-BE49-F238E27FC236}">
                <a16:creationId xmlns:a16="http://schemas.microsoft.com/office/drawing/2014/main" id="{57B5F330-D20A-47E6-AF83-2ABDA1F42FE7}"/>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7" name="object 7"/>
          <p:cNvSpPr txBox="1">
            <a:spLocks noGrp="1"/>
          </p:cNvSpPr>
          <p:nvPr>
            <p:ph type="title"/>
          </p:nvPr>
        </p:nvSpPr>
        <p:spPr>
          <a:xfrm>
            <a:off x="319532" y="312183"/>
            <a:ext cx="5471668" cy="628377"/>
          </a:xfrm>
          <a:prstGeom prst="rect">
            <a:avLst/>
          </a:prstGeom>
        </p:spPr>
        <p:txBody>
          <a:bodyPr vert="horz" wrap="square" lIns="0" tIns="12700" rIns="0" bIns="0" rtlCol="0">
            <a:spAutoFit/>
          </a:bodyPr>
          <a:lstStyle/>
          <a:p>
            <a:pPr marL="12700">
              <a:lnSpc>
                <a:spcPct val="100000"/>
              </a:lnSpc>
              <a:spcBef>
                <a:spcPts val="100"/>
              </a:spcBef>
            </a:pPr>
            <a:r>
              <a:rPr sz="4000" b="1" spc="-5" dirty="0"/>
              <a:t>Colour</a:t>
            </a:r>
            <a:r>
              <a:rPr sz="4000" b="1" spc="-50" dirty="0"/>
              <a:t> </a:t>
            </a:r>
            <a:r>
              <a:rPr sz="4000" b="1" spc="-5" dirty="0"/>
              <a:t>Labelled</a:t>
            </a:r>
            <a:r>
              <a:rPr sz="4000" b="1" spc="-65" dirty="0"/>
              <a:t> </a:t>
            </a:r>
            <a:r>
              <a:rPr sz="4000" b="1" spc="-25" dirty="0"/>
              <a:t>Markers</a:t>
            </a:r>
            <a:endParaRPr sz="4000" b="1" dirty="0"/>
          </a:p>
        </p:txBody>
      </p:sp>
      <p:pic>
        <p:nvPicPr>
          <p:cNvPr id="20" name="Picture 19">
            <a:extLst>
              <a:ext uri="{FF2B5EF4-FFF2-40B4-BE49-F238E27FC236}">
                <a16:creationId xmlns:a16="http://schemas.microsoft.com/office/drawing/2014/main" id="{DEB970BB-414C-489D-994F-8241BBCAA4EC}"/>
              </a:ext>
            </a:extLst>
          </p:cNvPr>
          <p:cNvPicPr>
            <a:picLocks noChangeAspect="1"/>
          </p:cNvPicPr>
          <p:nvPr/>
        </p:nvPicPr>
        <p:blipFill>
          <a:blip r:embed="rId3"/>
          <a:stretch>
            <a:fillRect/>
          </a:stretch>
        </p:blipFill>
        <p:spPr>
          <a:xfrm>
            <a:off x="5791200" y="1288940"/>
            <a:ext cx="2292468" cy="2140060"/>
          </a:xfrm>
          <a:prstGeom prst="rect">
            <a:avLst/>
          </a:prstGeom>
        </p:spPr>
      </p:pic>
      <p:pic>
        <p:nvPicPr>
          <p:cNvPr id="22" name="Picture 21">
            <a:extLst>
              <a:ext uri="{FF2B5EF4-FFF2-40B4-BE49-F238E27FC236}">
                <a16:creationId xmlns:a16="http://schemas.microsoft.com/office/drawing/2014/main" id="{C33C1EC5-1B30-49CA-A62D-40C856A65782}"/>
              </a:ext>
            </a:extLst>
          </p:cNvPr>
          <p:cNvPicPr>
            <a:picLocks noChangeAspect="1"/>
          </p:cNvPicPr>
          <p:nvPr/>
        </p:nvPicPr>
        <p:blipFill>
          <a:blip r:embed="rId4"/>
          <a:stretch>
            <a:fillRect/>
          </a:stretch>
        </p:blipFill>
        <p:spPr>
          <a:xfrm>
            <a:off x="5791200" y="3529335"/>
            <a:ext cx="2306996" cy="2331605"/>
          </a:xfrm>
          <a:prstGeom prst="rect">
            <a:avLst/>
          </a:prstGeom>
        </p:spPr>
      </p:pic>
      <p:pic>
        <p:nvPicPr>
          <p:cNvPr id="24" name="Picture 23">
            <a:extLst>
              <a:ext uri="{FF2B5EF4-FFF2-40B4-BE49-F238E27FC236}">
                <a16:creationId xmlns:a16="http://schemas.microsoft.com/office/drawing/2014/main" id="{80BED4CF-C566-488F-8EC9-8719F79F553D}"/>
              </a:ext>
            </a:extLst>
          </p:cNvPr>
          <p:cNvPicPr>
            <a:picLocks noChangeAspect="1"/>
          </p:cNvPicPr>
          <p:nvPr/>
        </p:nvPicPr>
        <p:blipFill>
          <a:blip r:embed="rId5"/>
          <a:stretch>
            <a:fillRect/>
          </a:stretch>
        </p:blipFill>
        <p:spPr>
          <a:xfrm>
            <a:off x="2527842" y="1288940"/>
            <a:ext cx="3149762" cy="3873699"/>
          </a:xfrm>
          <a:prstGeom prst="rect">
            <a:avLst/>
          </a:prstGeom>
        </p:spPr>
      </p:pic>
      <p:pic>
        <p:nvPicPr>
          <p:cNvPr id="26" name="Picture 25">
            <a:extLst>
              <a:ext uri="{FF2B5EF4-FFF2-40B4-BE49-F238E27FC236}">
                <a16:creationId xmlns:a16="http://schemas.microsoft.com/office/drawing/2014/main" id="{7397E3C2-F1FF-4EBE-AF27-3A9883C8FB82}"/>
              </a:ext>
            </a:extLst>
          </p:cNvPr>
          <p:cNvPicPr>
            <a:picLocks noChangeAspect="1"/>
          </p:cNvPicPr>
          <p:nvPr/>
        </p:nvPicPr>
        <p:blipFill>
          <a:blip r:embed="rId6"/>
          <a:stretch>
            <a:fillRect/>
          </a:stretch>
        </p:blipFill>
        <p:spPr>
          <a:xfrm>
            <a:off x="178931" y="1288940"/>
            <a:ext cx="2235315" cy="2235315"/>
          </a:xfrm>
          <a:prstGeom prst="rect">
            <a:avLst/>
          </a:prstGeom>
        </p:spPr>
      </p:pic>
      <p:pic>
        <p:nvPicPr>
          <p:cNvPr id="28" name="Picture 27">
            <a:extLst>
              <a:ext uri="{FF2B5EF4-FFF2-40B4-BE49-F238E27FC236}">
                <a16:creationId xmlns:a16="http://schemas.microsoft.com/office/drawing/2014/main" id="{00746033-46A0-42B8-9EA5-57AAD2E9CE21}"/>
              </a:ext>
            </a:extLst>
          </p:cNvPr>
          <p:cNvPicPr>
            <a:picLocks noChangeAspect="1"/>
          </p:cNvPicPr>
          <p:nvPr/>
        </p:nvPicPr>
        <p:blipFill>
          <a:blip r:embed="rId7"/>
          <a:stretch>
            <a:fillRect/>
          </a:stretch>
        </p:blipFill>
        <p:spPr>
          <a:xfrm>
            <a:off x="9855209" y="1314064"/>
            <a:ext cx="2152780" cy="2120407"/>
          </a:xfrm>
          <a:prstGeom prst="rect">
            <a:avLst/>
          </a:prstGeom>
        </p:spPr>
      </p:pic>
      <p:sp>
        <p:nvSpPr>
          <p:cNvPr id="29" name="TextBox 28">
            <a:extLst>
              <a:ext uri="{FF2B5EF4-FFF2-40B4-BE49-F238E27FC236}">
                <a16:creationId xmlns:a16="http://schemas.microsoft.com/office/drawing/2014/main" id="{050AF81F-2039-4C78-82E0-08E92E2D4D7B}"/>
              </a:ext>
            </a:extLst>
          </p:cNvPr>
          <p:cNvSpPr txBox="1"/>
          <p:nvPr/>
        </p:nvSpPr>
        <p:spPr>
          <a:xfrm>
            <a:off x="9230360" y="3524255"/>
            <a:ext cx="2997200" cy="461665"/>
          </a:xfrm>
          <a:prstGeom prst="rect">
            <a:avLst/>
          </a:prstGeom>
          <a:noFill/>
        </p:spPr>
        <p:txBody>
          <a:bodyPr wrap="square" rtlCol="0">
            <a:spAutoFit/>
          </a:bodyPr>
          <a:lstStyle/>
          <a:p>
            <a:r>
              <a:rPr lang="en-SG" sz="2400" spc="-5" dirty="0">
                <a:solidFill>
                  <a:schemeClr val="bg1"/>
                </a:solidFill>
                <a:latin typeface="Calibri"/>
                <a:cs typeface="Calibri"/>
              </a:rPr>
              <a:t>California</a:t>
            </a:r>
            <a:r>
              <a:rPr lang="en-SG" sz="2400" spc="-80" dirty="0">
                <a:solidFill>
                  <a:schemeClr val="bg1"/>
                </a:solidFill>
                <a:latin typeface="Calibri"/>
                <a:cs typeface="Calibri"/>
              </a:rPr>
              <a:t> </a:t>
            </a:r>
            <a:r>
              <a:rPr lang="en-SG" sz="2400" spc="-5" dirty="0">
                <a:solidFill>
                  <a:schemeClr val="bg1"/>
                </a:solidFill>
                <a:latin typeface="Calibri"/>
                <a:cs typeface="Calibri"/>
              </a:rPr>
              <a:t>Launch </a:t>
            </a:r>
            <a:r>
              <a:rPr lang="en-SG" sz="2400" spc="-395" dirty="0">
                <a:solidFill>
                  <a:schemeClr val="bg1"/>
                </a:solidFill>
                <a:latin typeface="Calibri"/>
                <a:cs typeface="Calibri"/>
              </a:rPr>
              <a:t> </a:t>
            </a:r>
            <a:r>
              <a:rPr lang="en-SG" sz="2400" spc="-5" dirty="0">
                <a:solidFill>
                  <a:schemeClr val="bg1"/>
                </a:solidFill>
                <a:latin typeface="Calibri"/>
                <a:cs typeface="Calibri"/>
              </a:rPr>
              <a:t>Site</a:t>
            </a:r>
            <a:endParaRPr lang="en-SG" sz="2400" dirty="0">
              <a:solidFill>
                <a:schemeClr val="bg1"/>
              </a:solidFill>
              <a:latin typeface="Calibri"/>
              <a:cs typeface="Calibri"/>
            </a:endParaRPr>
          </a:p>
        </p:txBody>
      </p:sp>
      <p:sp>
        <p:nvSpPr>
          <p:cNvPr id="12" name="object 2">
            <a:extLst>
              <a:ext uri="{FF2B5EF4-FFF2-40B4-BE49-F238E27FC236}">
                <a16:creationId xmlns:a16="http://schemas.microsoft.com/office/drawing/2014/main" id="{FC43866F-858C-44B4-BD46-2DC75A907AE1}"/>
              </a:ext>
            </a:extLst>
          </p:cNvPr>
          <p:cNvSpPr/>
          <p:nvPr/>
        </p:nvSpPr>
        <p:spPr>
          <a:xfrm>
            <a:off x="8863468" y="4191000"/>
            <a:ext cx="3169921" cy="2521947"/>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dirty="0">
              <a:latin typeface="+mj-lt"/>
            </a:endParaRPr>
          </a:p>
        </p:txBody>
      </p:sp>
      <p:sp>
        <p:nvSpPr>
          <p:cNvPr id="2" name="TextBox 1">
            <a:extLst>
              <a:ext uri="{FF2B5EF4-FFF2-40B4-BE49-F238E27FC236}">
                <a16:creationId xmlns:a16="http://schemas.microsoft.com/office/drawing/2014/main" id="{83FBD7B6-BDFD-47EA-A622-DAAE272A54FA}"/>
              </a:ext>
            </a:extLst>
          </p:cNvPr>
          <p:cNvSpPr txBox="1"/>
          <p:nvPr/>
        </p:nvSpPr>
        <p:spPr>
          <a:xfrm>
            <a:off x="8863469" y="4191000"/>
            <a:ext cx="3169920" cy="2321148"/>
          </a:xfrm>
          <a:prstGeom prst="rect">
            <a:avLst/>
          </a:prstGeom>
          <a:noFill/>
        </p:spPr>
        <p:txBody>
          <a:bodyPr wrap="square" rtlCol="0">
            <a:spAutoFit/>
          </a:bodyPr>
          <a:lstStyle/>
          <a:p>
            <a:pPr marL="12700">
              <a:spcBef>
                <a:spcPts val="100"/>
              </a:spcBef>
            </a:pPr>
            <a:r>
              <a:rPr lang="en-US" sz="1600" dirty="0">
                <a:solidFill>
                  <a:srgbClr val="00B050"/>
                </a:solidFill>
                <a:latin typeface="Calibri"/>
                <a:cs typeface="Calibri"/>
              </a:rPr>
              <a:t>Green</a:t>
            </a:r>
            <a:r>
              <a:rPr lang="en-US" sz="1600" spc="-5" dirty="0">
                <a:latin typeface="Calibri"/>
                <a:cs typeface="Calibri"/>
              </a:rPr>
              <a:t> </a:t>
            </a:r>
            <a:r>
              <a:rPr lang="en-US" sz="1600" spc="-15" dirty="0">
                <a:latin typeface="Calibri"/>
                <a:cs typeface="Calibri"/>
              </a:rPr>
              <a:t>Markers</a:t>
            </a:r>
            <a:r>
              <a:rPr lang="en-US" sz="1600" dirty="0">
                <a:latin typeface="Calibri"/>
                <a:cs typeface="Calibri"/>
              </a:rPr>
              <a:t> </a:t>
            </a:r>
            <a:r>
              <a:rPr lang="en-US" sz="1600" spc="-10" dirty="0">
                <a:latin typeface="Calibri"/>
                <a:cs typeface="Calibri"/>
              </a:rPr>
              <a:t>show</a:t>
            </a:r>
            <a:r>
              <a:rPr lang="en-US" sz="1600" spc="15" dirty="0">
                <a:latin typeface="Calibri"/>
                <a:cs typeface="Calibri"/>
              </a:rPr>
              <a:t> launches with successful landing outcomes.</a:t>
            </a:r>
            <a:endParaRPr lang="en-US" sz="1600" spc="20" dirty="0">
              <a:latin typeface="Calibri"/>
              <a:cs typeface="Calibri"/>
            </a:endParaRPr>
          </a:p>
          <a:p>
            <a:pPr marL="12700">
              <a:spcBef>
                <a:spcPts val="100"/>
              </a:spcBef>
            </a:pPr>
            <a:r>
              <a:rPr lang="en-US" sz="1600" spc="-15" dirty="0">
                <a:solidFill>
                  <a:srgbClr val="FF0000"/>
                </a:solidFill>
                <a:latin typeface="Calibri"/>
                <a:cs typeface="Calibri"/>
              </a:rPr>
              <a:t>Red</a:t>
            </a:r>
            <a:r>
              <a:rPr lang="en-US" sz="1600" spc="15" dirty="0">
                <a:latin typeface="Calibri"/>
                <a:cs typeface="Calibri"/>
              </a:rPr>
              <a:t> </a:t>
            </a:r>
            <a:r>
              <a:rPr lang="en-US" sz="1600" spc="-15" dirty="0">
                <a:latin typeface="Calibri"/>
                <a:cs typeface="Calibri"/>
              </a:rPr>
              <a:t>Markers </a:t>
            </a:r>
            <a:r>
              <a:rPr lang="en-US" sz="1600" spc="-395" dirty="0">
                <a:latin typeface="Calibri"/>
                <a:cs typeface="Calibri"/>
              </a:rPr>
              <a:t> </a:t>
            </a:r>
            <a:r>
              <a:rPr lang="en-US" sz="1600" spc="-10" dirty="0">
                <a:latin typeface="Calibri"/>
                <a:cs typeface="Calibri"/>
              </a:rPr>
              <a:t>show</a:t>
            </a:r>
            <a:r>
              <a:rPr lang="en-US" sz="1600" spc="10" dirty="0">
                <a:latin typeface="Calibri"/>
                <a:cs typeface="Calibri"/>
              </a:rPr>
              <a:t> </a:t>
            </a:r>
            <a:r>
              <a:rPr lang="en-US" sz="1600" spc="-10" dirty="0">
                <a:latin typeface="Calibri"/>
                <a:cs typeface="Calibri"/>
              </a:rPr>
              <a:t>launches with failed landing outcomes.</a:t>
            </a:r>
            <a:endParaRPr lang="en-US" sz="1600" dirty="0">
              <a:latin typeface="Calibri"/>
              <a:cs typeface="Calibri"/>
            </a:endParaRPr>
          </a:p>
          <a:p>
            <a:endParaRPr lang="en-US" sz="1600" dirty="0"/>
          </a:p>
          <a:p>
            <a:r>
              <a:rPr lang="en-US" sz="1600" dirty="0"/>
              <a:t>Based on these screenshots of clustered markers, we can clearly see that KSC LC-39A has the highest landing outcome success rate.</a:t>
            </a:r>
            <a:endParaRPr lang="en-SG"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58E567-41DD-4E14-8036-97F645E5B9A1}"/>
              </a:ext>
            </a:extLst>
          </p:cNvPr>
          <p:cNvSpPr/>
          <p:nvPr/>
        </p:nvSpPr>
        <p:spPr>
          <a:xfrm>
            <a:off x="304800" y="1520443"/>
            <a:ext cx="6793230" cy="4348242"/>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object 3"/>
          <p:cNvSpPr txBox="1"/>
          <p:nvPr/>
        </p:nvSpPr>
        <p:spPr>
          <a:xfrm>
            <a:off x="381000" y="1384050"/>
            <a:ext cx="6793230" cy="4348242"/>
          </a:xfrm>
          <a:prstGeom prst="rect">
            <a:avLst/>
          </a:prstGeom>
          <a:noFill/>
        </p:spPr>
        <p:txBody>
          <a:bodyPr vert="horz" wrap="square" lIns="0" tIns="102235" rIns="0" bIns="0" rtlCol="0">
            <a:spAutoFit/>
          </a:bodyPr>
          <a:lstStyle/>
          <a:p>
            <a:pPr marL="12700">
              <a:lnSpc>
                <a:spcPct val="100000"/>
              </a:lnSpc>
              <a:spcBef>
                <a:spcPts val="805"/>
              </a:spcBef>
              <a:tabLst>
                <a:tab pos="240665" algn="l"/>
                <a:tab pos="241300" algn="l"/>
              </a:tabLst>
            </a:pPr>
            <a:r>
              <a:rPr sz="2400" b="1" spc="-10" dirty="0">
                <a:latin typeface="+mj-lt"/>
                <a:cs typeface="Calibri"/>
              </a:rPr>
              <a:t>Project</a:t>
            </a:r>
            <a:r>
              <a:rPr sz="2400" b="1" spc="40" dirty="0">
                <a:latin typeface="+mj-lt"/>
                <a:cs typeface="Calibri"/>
              </a:rPr>
              <a:t> </a:t>
            </a:r>
            <a:r>
              <a:rPr sz="2400" b="1" spc="-10" dirty="0">
                <a:latin typeface="+mj-lt"/>
                <a:cs typeface="Calibri"/>
              </a:rPr>
              <a:t>background</a:t>
            </a:r>
            <a:r>
              <a:rPr sz="2400" b="1" dirty="0">
                <a:latin typeface="+mj-lt"/>
                <a:cs typeface="Calibri"/>
              </a:rPr>
              <a:t> </a:t>
            </a:r>
            <a:r>
              <a:rPr sz="2400" b="1" spc="-10" dirty="0">
                <a:latin typeface="+mj-lt"/>
                <a:cs typeface="Calibri"/>
              </a:rPr>
              <a:t>and</a:t>
            </a:r>
            <a:r>
              <a:rPr sz="2400" b="1" spc="10" dirty="0">
                <a:latin typeface="+mj-lt"/>
                <a:cs typeface="Calibri"/>
              </a:rPr>
              <a:t> </a:t>
            </a:r>
            <a:r>
              <a:rPr sz="2400" b="1" spc="-25" dirty="0">
                <a:latin typeface="+mj-lt"/>
                <a:cs typeface="Calibri"/>
              </a:rPr>
              <a:t>context</a:t>
            </a:r>
            <a:endParaRPr lang="en-US" sz="2400" b="1" spc="-25" dirty="0">
              <a:latin typeface="+mj-lt"/>
              <a:cs typeface="Calibri"/>
            </a:endParaRPr>
          </a:p>
          <a:p>
            <a:pPr marL="12700">
              <a:lnSpc>
                <a:spcPct val="100000"/>
              </a:lnSpc>
              <a:spcBef>
                <a:spcPts val="805"/>
              </a:spcBef>
              <a:tabLst>
                <a:tab pos="240665" algn="l"/>
                <a:tab pos="241300" algn="l"/>
              </a:tabLst>
            </a:pPr>
            <a:endParaRPr lang="en-US" sz="2400" dirty="0">
              <a:latin typeface="+mj-lt"/>
              <a:cs typeface="Calibri"/>
            </a:endParaRPr>
          </a:p>
          <a:p>
            <a:pPr marL="12700" marR="179705">
              <a:lnSpc>
                <a:spcPct val="80000"/>
              </a:lnSpc>
              <a:spcBef>
                <a:spcPts val="1010"/>
              </a:spcBef>
            </a:pPr>
            <a:r>
              <a:rPr lang="en-US" sz="1600" dirty="0">
                <a:latin typeface="+mj-lt"/>
                <a:cs typeface="Calibri"/>
              </a:rPr>
              <a:t>SpaceX</a:t>
            </a:r>
            <a:r>
              <a:rPr lang="en-US" sz="1600" spc="5" dirty="0">
                <a:latin typeface="+mj-lt"/>
                <a:cs typeface="Calibri"/>
              </a:rPr>
              <a:t> </a:t>
            </a:r>
            <a:r>
              <a:rPr lang="en-US" sz="1600" spc="-5" dirty="0">
                <a:latin typeface="+mj-lt"/>
                <a:cs typeface="Calibri"/>
              </a:rPr>
              <a:t>advertises</a:t>
            </a:r>
            <a:r>
              <a:rPr lang="en-US" sz="1600" spc="-10" dirty="0">
                <a:latin typeface="+mj-lt"/>
                <a:cs typeface="Calibri"/>
              </a:rPr>
              <a:t> </a:t>
            </a:r>
            <a:r>
              <a:rPr lang="en-US" sz="1600" spc="-15" dirty="0">
                <a:latin typeface="+mj-lt"/>
                <a:cs typeface="Calibri"/>
              </a:rPr>
              <a:t>Falcon</a:t>
            </a:r>
            <a:r>
              <a:rPr lang="en-US" sz="1600" spc="10" dirty="0">
                <a:latin typeface="+mj-lt"/>
                <a:cs typeface="Calibri"/>
              </a:rPr>
              <a:t> </a:t>
            </a:r>
            <a:r>
              <a:rPr lang="en-US" sz="1600" dirty="0">
                <a:latin typeface="+mj-lt"/>
                <a:cs typeface="Calibri"/>
              </a:rPr>
              <a:t>9 </a:t>
            </a:r>
            <a:r>
              <a:rPr lang="en-US" sz="1600" spc="-20" dirty="0">
                <a:latin typeface="+mj-lt"/>
                <a:cs typeface="Calibri"/>
              </a:rPr>
              <a:t>rocket</a:t>
            </a:r>
            <a:r>
              <a:rPr lang="en-US" sz="1600" spc="10" dirty="0">
                <a:latin typeface="+mj-lt"/>
                <a:cs typeface="Calibri"/>
              </a:rPr>
              <a:t> </a:t>
            </a:r>
            <a:r>
              <a:rPr lang="en-US" sz="1600" spc="-5" dirty="0">
                <a:latin typeface="+mj-lt"/>
                <a:cs typeface="Calibri"/>
              </a:rPr>
              <a:t>launches</a:t>
            </a:r>
            <a:r>
              <a:rPr lang="en-US" sz="1600" spc="15" dirty="0">
                <a:latin typeface="+mj-lt"/>
                <a:cs typeface="Calibri"/>
              </a:rPr>
              <a:t> </a:t>
            </a:r>
            <a:r>
              <a:rPr lang="en-US" sz="1600" spc="-5" dirty="0">
                <a:latin typeface="+mj-lt"/>
                <a:cs typeface="Calibri"/>
              </a:rPr>
              <a:t>on</a:t>
            </a:r>
            <a:r>
              <a:rPr lang="en-US" sz="1600" spc="10" dirty="0">
                <a:latin typeface="+mj-lt"/>
                <a:cs typeface="Calibri"/>
              </a:rPr>
              <a:t> </a:t>
            </a:r>
            <a:r>
              <a:rPr lang="en-US" sz="1600" spc="-5" dirty="0">
                <a:latin typeface="+mj-lt"/>
                <a:cs typeface="Calibri"/>
              </a:rPr>
              <a:t>its</a:t>
            </a:r>
            <a:r>
              <a:rPr lang="en-US" sz="1600" dirty="0">
                <a:latin typeface="+mj-lt"/>
                <a:cs typeface="Calibri"/>
              </a:rPr>
              <a:t> </a:t>
            </a:r>
            <a:r>
              <a:rPr lang="en-US" sz="1600" spc="-10" dirty="0">
                <a:latin typeface="+mj-lt"/>
                <a:cs typeface="Calibri"/>
              </a:rPr>
              <a:t>website,</a:t>
            </a:r>
            <a:r>
              <a:rPr lang="en-US" sz="1600" spc="15" dirty="0">
                <a:latin typeface="+mj-lt"/>
                <a:cs typeface="Calibri"/>
              </a:rPr>
              <a:t> </a:t>
            </a:r>
            <a:r>
              <a:rPr lang="en-US" sz="1600" spc="-5" dirty="0">
                <a:latin typeface="+mj-lt"/>
                <a:cs typeface="Calibri"/>
              </a:rPr>
              <a:t>with</a:t>
            </a:r>
            <a:r>
              <a:rPr lang="en-US" sz="1600" spc="10" dirty="0">
                <a:latin typeface="+mj-lt"/>
                <a:cs typeface="Calibri"/>
              </a:rPr>
              <a:t> </a:t>
            </a:r>
            <a:r>
              <a:rPr lang="en-US" sz="1600" dirty="0">
                <a:latin typeface="+mj-lt"/>
                <a:cs typeface="Calibri"/>
              </a:rPr>
              <a:t>a</a:t>
            </a:r>
            <a:r>
              <a:rPr lang="en-US" sz="1600" spc="10" dirty="0">
                <a:latin typeface="+mj-lt"/>
                <a:cs typeface="Calibri"/>
              </a:rPr>
              <a:t> </a:t>
            </a:r>
            <a:r>
              <a:rPr lang="en-US" sz="1600" spc="-15" dirty="0">
                <a:latin typeface="+mj-lt"/>
                <a:cs typeface="Calibri"/>
              </a:rPr>
              <a:t>cost</a:t>
            </a:r>
            <a:r>
              <a:rPr lang="en-US" sz="1600" dirty="0">
                <a:latin typeface="+mj-lt"/>
                <a:cs typeface="Calibri"/>
              </a:rPr>
              <a:t> </a:t>
            </a:r>
            <a:r>
              <a:rPr lang="en-US" sz="1600" spc="-5" dirty="0">
                <a:latin typeface="+mj-lt"/>
                <a:cs typeface="Calibri"/>
              </a:rPr>
              <a:t>of</a:t>
            </a:r>
            <a:r>
              <a:rPr lang="en-US" sz="1600" dirty="0">
                <a:latin typeface="+mj-lt"/>
                <a:cs typeface="Calibri"/>
              </a:rPr>
              <a:t> 62</a:t>
            </a:r>
            <a:r>
              <a:rPr lang="en-US" sz="1600" spc="5" dirty="0">
                <a:latin typeface="+mj-lt"/>
                <a:cs typeface="Calibri"/>
              </a:rPr>
              <a:t> </a:t>
            </a:r>
            <a:r>
              <a:rPr lang="en-US" sz="1600" spc="-10" dirty="0">
                <a:latin typeface="+mj-lt"/>
                <a:cs typeface="Calibri"/>
              </a:rPr>
              <a:t>million</a:t>
            </a:r>
            <a:r>
              <a:rPr lang="en-US" sz="1600" spc="20" dirty="0">
                <a:latin typeface="+mj-lt"/>
                <a:cs typeface="Calibri"/>
              </a:rPr>
              <a:t> </a:t>
            </a:r>
            <a:r>
              <a:rPr lang="en-US" sz="1600" spc="-10" dirty="0">
                <a:latin typeface="+mj-lt"/>
                <a:cs typeface="Calibri"/>
              </a:rPr>
              <a:t>dollars;</a:t>
            </a:r>
            <a:r>
              <a:rPr lang="en-US" sz="1600" spc="25" dirty="0">
                <a:latin typeface="+mj-lt"/>
                <a:cs typeface="Calibri"/>
              </a:rPr>
              <a:t> </a:t>
            </a:r>
            <a:r>
              <a:rPr lang="en-US" sz="1600" spc="-5" dirty="0">
                <a:latin typeface="+mj-lt"/>
                <a:cs typeface="Calibri"/>
              </a:rPr>
              <a:t>other</a:t>
            </a:r>
            <a:r>
              <a:rPr lang="en-US" sz="1600" spc="10" dirty="0">
                <a:latin typeface="+mj-lt"/>
                <a:cs typeface="Calibri"/>
              </a:rPr>
              <a:t> </a:t>
            </a:r>
            <a:r>
              <a:rPr lang="en-US" sz="1600" spc="-10" dirty="0">
                <a:latin typeface="+mj-lt"/>
                <a:cs typeface="Calibri"/>
              </a:rPr>
              <a:t>providers</a:t>
            </a:r>
            <a:r>
              <a:rPr lang="en-US" sz="1600" spc="5" dirty="0">
                <a:latin typeface="+mj-lt"/>
                <a:cs typeface="Calibri"/>
              </a:rPr>
              <a:t> </a:t>
            </a:r>
            <a:r>
              <a:rPr lang="en-US" sz="1600" spc="-15" dirty="0">
                <a:latin typeface="+mj-lt"/>
                <a:cs typeface="Calibri"/>
              </a:rPr>
              <a:t>cost</a:t>
            </a:r>
            <a:r>
              <a:rPr lang="en-US" sz="1600" spc="10" dirty="0">
                <a:latin typeface="+mj-lt"/>
                <a:cs typeface="Calibri"/>
              </a:rPr>
              <a:t> </a:t>
            </a:r>
            <a:r>
              <a:rPr lang="en-US" sz="1600" spc="-15" dirty="0">
                <a:latin typeface="+mj-lt"/>
                <a:cs typeface="Calibri"/>
              </a:rPr>
              <a:t>upward</a:t>
            </a:r>
            <a:r>
              <a:rPr lang="en-US" sz="1600" spc="25" dirty="0">
                <a:latin typeface="+mj-lt"/>
                <a:cs typeface="Calibri"/>
              </a:rPr>
              <a:t> </a:t>
            </a:r>
            <a:r>
              <a:rPr lang="en-US" sz="1600" spc="-5" dirty="0">
                <a:latin typeface="+mj-lt"/>
                <a:cs typeface="Calibri"/>
              </a:rPr>
              <a:t>of </a:t>
            </a:r>
            <a:r>
              <a:rPr lang="en-US" sz="1600" dirty="0">
                <a:latin typeface="+mj-lt"/>
                <a:cs typeface="Calibri"/>
              </a:rPr>
              <a:t>165</a:t>
            </a:r>
            <a:r>
              <a:rPr lang="en-US" sz="1600" spc="5" dirty="0">
                <a:latin typeface="+mj-lt"/>
                <a:cs typeface="Calibri"/>
              </a:rPr>
              <a:t> </a:t>
            </a:r>
            <a:r>
              <a:rPr lang="en-US" sz="1600" spc="-10" dirty="0">
                <a:latin typeface="+mj-lt"/>
                <a:cs typeface="Calibri"/>
              </a:rPr>
              <a:t>million</a:t>
            </a:r>
            <a:r>
              <a:rPr lang="en-US" sz="1600" spc="25" dirty="0">
                <a:latin typeface="+mj-lt"/>
                <a:cs typeface="Calibri"/>
              </a:rPr>
              <a:t> </a:t>
            </a:r>
            <a:r>
              <a:rPr lang="en-US" sz="1600" spc="-10" dirty="0">
                <a:latin typeface="+mj-lt"/>
                <a:cs typeface="Calibri"/>
              </a:rPr>
              <a:t>dollars</a:t>
            </a:r>
            <a:r>
              <a:rPr lang="en-US" sz="1600" spc="30" dirty="0">
                <a:latin typeface="+mj-lt"/>
                <a:cs typeface="Calibri"/>
              </a:rPr>
              <a:t> </a:t>
            </a:r>
            <a:r>
              <a:rPr lang="en-US" sz="1600" dirty="0">
                <a:latin typeface="+mj-lt"/>
                <a:cs typeface="Calibri"/>
              </a:rPr>
              <a:t>each. Much</a:t>
            </a:r>
            <a:r>
              <a:rPr lang="en-US" sz="1600" spc="5" dirty="0">
                <a:latin typeface="+mj-lt"/>
                <a:cs typeface="Calibri"/>
              </a:rPr>
              <a:t> </a:t>
            </a:r>
            <a:r>
              <a:rPr lang="en-US" sz="1600" spc="-5" dirty="0">
                <a:latin typeface="+mj-lt"/>
                <a:cs typeface="Calibri"/>
              </a:rPr>
              <a:t>of </a:t>
            </a:r>
            <a:r>
              <a:rPr lang="en-US" sz="1600" dirty="0">
                <a:latin typeface="+mj-lt"/>
                <a:cs typeface="Calibri"/>
              </a:rPr>
              <a:t>the</a:t>
            </a:r>
            <a:r>
              <a:rPr lang="en-US" sz="1600" spc="15" dirty="0">
                <a:latin typeface="+mj-lt"/>
                <a:cs typeface="Calibri"/>
              </a:rPr>
              <a:t> </a:t>
            </a:r>
            <a:r>
              <a:rPr lang="en-US" sz="1600" spc="-5" dirty="0">
                <a:latin typeface="+mj-lt"/>
                <a:cs typeface="Calibri"/>
              </a:rPr>
              <a:t>savings</a:t>
            </a:r>
            <a:r>
              <a:rPr lang="en-US" sz="1600" spc="-20" dirty="0">
                <a:latin typeface="+mj-lt"/>
                <a:cs typeface="Calibri"/>
              </a:rPr>
              <a:t> </a:t>
            </a:r>
            <a:r>
              <a:rPr lang="en-US" sz="1600" spc="-5" dirty="0">
                <a:latin typeface="+mj-lt"/>
                <a:cs typeface="Calibri"/>
              </a:rPr>
              <a:t>is</a:t>
            </a:r>
            <a:r>
              <a:rPr lang="en-US" sz="1600" spc="15" dirty="0">
                <a:latin typeface="+mj-lt"/>
                <a:cs typeface="Calibri"/>
              </a:rPr>
              <a:t> </a:t>
            </a:r>
            <a:r>
              <a:rPr lang="en-US" sz="1600" spc="-5" dirty="0">
                <a:latin typeface="+mj-lt"/>
                <a:cs typeface="Calibri"/>
              </a:rPr>
              <a:t>because SpaceX</a:t>
            </a:r>
            <a:r>
              <a:rPr lang="en-US" sz="1600" spc="10" dirty="0">
                <a:latin typeface="+mj-lt"/>
                <a:cs typeface="Calibri"/>
              </a:rPr>
              <a:t> </a:t>
            </a:r>
            <a:r>
              <a:rPr lang="en-US" sz="1600" spc="-10" dirty="0">
                <a:latin typeface="+mj-lt"/>
                <a:cs typeface="Calibri"/>
              </a:rPr>
              <a:t>can</a:t>
            </a:r>
            <a:r>
              <a:rPr lang="en-US" sz="1600" dirty="0">
                <a:latin typeface="+mj-lt"/>
                <a:cs typeface="Calibri"/>
              </a:rPr>
              <a:t> </a:t>
            </a:r>
            <a:r>
              <a:rPr lang="en-US" sz="1600" spc="-10" dirty="0">
                <a:latin typeface="+mj-lt"/>
                <a:cs typeface="Calibri"/>
              </a:rPr>
              <a:t>reuse</a:t>
            </a:r>
            <a:r>
              <a:rPr lang="en-US" sz="1600" spc="5" dirty="0">
                <a:latin typeface="+mj-lt"/>
                <a:cs typeface="Calibri"/>
              </a:rPr>
              <a:t> </a:t>
            </a:r>
            <a:r>
              <a:rPr lang="en-US" sz="1600" dirty="0">
                <a:latin typeface="+mj-lt"/>
                <a:cs typeface="Calibri"/>
              </a:rPr>
              <a:t>the</a:t>
            </a:r>
            <a:r>
              <a:rPr lang="en-US" sz="1600" spc="10" dirty="0">
                <a:latin typeface="+mj-lt"/>
                <a:cs typeface="Calibri"/>
              </a:rPr>
              <a:t> </a:t>
            </a:r>
            <a:r>
              <a:rPr lang="en-US" sz="1600" spc="-15" dirty="0">
                <a:latin typeface="+mj-lt"/>
                <a:cs typeface="Calibri"/>
              </a:rPr>
              <a:t>first</a:t>
            </a:r>
            <a:r>
              <a:rPr lang="en-US" sz="1600" spc="5" dirty="0">
                <a:latin typeface="+mj-lt"/>
                <a:cs typeface="Calibri"/>
              </a:rPr>
              <a:t> </a:t>
            </a:r>
            <a:r>
              <a:rPr lang="en-US" sz="1600" spc="-10" dirty="0">
                <a:latin typeface="+mj-lt"/>
                <a:cs typeface="Calibri"/>
              </a:rPr>
              <a:t>stage. T</a:t>
            </a:r>
            <a:r>
              <a:rPr lang="en-US" sz="1600" spc="-15" dirty="0">
                <a:latin typeface="+mj-lt"/>
                <a:cs typeface="Calibri"/>
              </a:rPr>
              <a:t>herefore,</a:t>
            </a:r>
            <a:r>
              <a:rPr lang="en-US" sz="1600" spc="5" dirty="0">
                <a:latin typeface="+mj-lt"/>
                <a:cs typeface="Calibri"/>
              </a:rPr>
              <a:t> </a:t>
            </a:r>
            <a:r>
              <a:rPr lang="en-US" sz="1600" spc="-5" dirty="0">
                <a:latin typeface="+mj-lt"/>
                <a:cs typeface="Calibri"/>
              </a:rPr>
              <a:t>if </a:t>
            </a:r>
            <a:r>
              <a:rPr lang="en-US" sz="1600" spc="-10" dirty="0">
                <a:latin typeface="+mj-lt"/>
                <a:cs typeface="Calibri"/>
              </a:rPr>
              <a:t>we</a:t>
            </a:r>
            <a:r>
              <a:rPr lang="en-US" sz="1600" spc="15" dirty="0">
                <a:latin typeface="+mj-lt"/>
                <a:cs typeface="Calibri"/>
              </a:rPr>
              <a:t> </a:t>
            </a:r>
            <a:r>
              <a:rPr lang="en-US" sz="1600" spc="-10" dirty="0">
                <a:latin typeface="+mj-lt"/>
                <a:cs typeface="Calibri"/>
              </a:rPr>
              <a:t>can</a:t>
            </a:r>
            <a:r>
              <a:rPr lang="en-US" sz="1600" dirty="0">
                <a:latin typeface="+mj-lt"/>
                <a:cs typeface="Calibri"/>
              </a:rPr>
              <a:t> </a:t>
            </a:r>
            <a:r>
              <a:rPr lang="en-US" sz="1600" spc="-5" dirty="0">
                <a:latin typeface="+mj-lt"/>
                <a:cs typeface="Calibri"/>
              </a:rPr>
              <a:t>determine</a:t>
            </a:r>
            <a:r>
              <a:rPr lang="en-US" sz="1600" spc="20" dirty="0">
                <a:latin typeface="+mj-lt"/>
                <a:cs typeface="Calibri"/>
              </a:rPr>
              <a:t> </a:t>
            </a:r>
            <a:r>
              <a:rPr lang="en-US" sz="1600" spc="-5" dirty="0">
                <a:latin typeface="+mj-lt"/>
                <a:cs typeface="Calibri"/>
              </a:rPr>
              <a:t>if </a:t>
            </a:r>
            <a:r>
              <a:rPr lang="en-US" sz="1600" dirty="0">
                <a:latin typeface="+mj-lt"/>
                <a:cs typeface="Calibri"/>
              </a:rPr>
              <a:t>the</a:t>
            </a:r>
            <a:r>
              <a:rPr lang="en-US" sz="1600" spc="15" dirty="0">
                <a:latin typeface="+mj-lt"/>
                <a:cs typeface="Calibri"/>
              </a:rPr>
              <a:t> </a:t>
            </a:r>
            <a:r>
              <a:rPr lang="en-US" sz="1600" spc="-15" dirty="0">
                <a:latin typeface="+mj-lt"/>
                <a:cs typeface="Calibri"/>
              </a:rPr>
              <a:t>first</a:t>
            </a:r>
            <a:r>
              <a:rPr lang="en-US" sz="1600" spc="5" dirty="0">
                <a:latin typeface="+mj-lt"/>
                <a:cs typeface="Calibri"/>
              </a:rPr>
              <a:t> </a:t>
            </a:r>
            <a:r>
              <a:rPr lang="en-US" sz="1600" spc="-15" dirty="0">
                <a:latin typeface="+mj-lt"/>
                <a:cs typeface="Calibri"/>
              </a:rPr>
              <a:t>stage </a:t>
            </a:r>
            <a:r>
              <a:rPr lang="en-US" sz="1600" spc="-5" dirty="0">
                <a:latin typeface="+mj-lt"/>
                <a:cs typeface="Calibri"/>
              </a:rPr>
              <a:t>will</a:t>
            </a:r>
            <a:r>
              <a:rPr lang="en-US" sz="1600" spc="15" dirty="0">
                <a:latin typeface="+mj-lt"/>
                <a:cs typeface="Calibri"/>
              </a:rPr>
              <a:t> </a:t>
            </a:r>
            <a:r>
              <a:rPr lang="en-US" sz="1600" dirty="0">
                <a:latin typeface="+mj-lt"/>
                <a:cs typeface="Calibri"/>
              </a:rPr>
              <a:t>land,</a:t>
            </a:r>
            <a:r>
              <a:rPr lang="en-US" sz="1600" spc="15" dirty="0">
                <a:latin typeface="+mj-lt"/>
                <a:cs typeface="Calibri"/>
              </a:rPr>
              <a:t> </a:t>
            </a:r>
            <a:r>
              <a:rPr lang="en-US" sz="1600" spc="-10" dirty="0">
                <a:latin typeface="+mj-lt"/>
                <a:cs typeface="Calibri"/>
              </a:rPr>
              <a:t>we</a:t>
            </a:r>
            <a:r>
              <a:rPr lang="en-US" sz="1600" dirty="0">
                <a:latin typeface="+mj-lt"/>
                <a:cs typeface="Calibri"/>
              </a:rPr>
              <a:t> </a:t>
            </a:r>
            <a:r>
              <a:rPr lang="en-US" sz="1600" spc="-5" dirty="0">
                <a:latin typeface="+mj-lt"/>
                <a:cs typeface="Calibri"/>
              </a:rPr>
              <a:t>can</a:t>
            </a:r>
            <a:r>
              <a:rPr lang="en-US" sz="1600" dirty="0">
                <a:latin typeface="+mj-lt"/>
                <a:cs typeface="Calibri"/>
              </a:rPr>
              <a:t> </a:t>
            </a:r>
            <a:r>
              <a:rPr lang="en-US" sz="1600" spc="-5" dirty="0">
                <a:latin typeface="+mj-lt"/>
                <a:cs typeface="Calibri"/>
              </a:rPr>
              <a:t>determine</a:t>
            </a:r>
            <a:r>
              <a:rPr lang="en-US" sz="1600" spc="20" dirty="0">
                <a:latin typeface="+mj-lt"/>
                <a:cs typeface="Calibri"/>
              </a:rPr>
              <a:t> </a:t>
            </a:r>
            <a:r>
              <a:rPr lang="en-US" sz="1600" dirty="0">
                <a:latin typeface="+mj-lt"/>
                <a:cs typeface="Calibri"/>
              </a:rPr>
              <a:t>the </a:t>
            </a:r>
            <a:r>
              <a:rPr lang="en-US" sz="1600" spc="-15" dirty="0">
                <a:latin typeface="+mj-lt"/>
                <a:cs typeface="Calibri"/>
              </a:rPr>
              <a:t>cost</a:t>
            </a:r>
            <a:r>
              <a:rPr lang="en-US" sz="1600" dirty="0">
                <a:latin typeface="+mj-lt"/>
                <a:cs typeface="Calibri"/>
              </a:rPr>
              <a:t> </a:t>
            </a:r>
            <a:r>
              <a:rPr lang="en-US" sz="1600" spc="-5" dirty="0">
                <a:latin typeface="+mj-lt"/>
                <a:cs typeface="Calibri"/>
              </a:rPr>
              <a:t>of </a:t>
            </a:r>
            <a:r>
              <a:rPr lang="en-US" sz="1600" dirty="0">
                <a:latin typeface="+mj-lt"/>
                <a:cs typeface="Calibri"/>
              </a:rPr>
              <a:t>a</a:t>
            </a:r>
            <a:r>
              <a:rPr lang="en-US" sz="1600" spc="-5" dirty="0">
                <a:latin typeface="+mj-lt"/>
                <a:cs typeface="Calibri"/>
              </a:rPr>
              <a:t> </a:t>
            </a:r>
            <a:r>
              <a:rPr lang="en-US" sz="1600" dirty="0">
                <a:latin typeface="+mj-lt"/>
                <a:cs typeface="Calibri"/>
              </a:rPr>
              <a:t>launch.</a:t>
            </a:r>
          </a:p>
          <a:p>
            <a:pPr marL="12700" marR="179705">
              <a:lnSpc>
                <a:spcPct val="80000"/>
              </a:lnSpc>
              <a:spcBef>
                <a:spcPts val="1010"/>
              </a:spcBef>
            </a:pPr>
            <a:endParaRPr lang="en-US" sz="1600" spc="15" dirty="0">
              <a:latin typeface="+mj-lt"/>
              <a:cs typeface="Calibri"/>
            </a:endParaRPr>
          </a:p>
          <a:p>
            <a:pPr marL="12700" marR="179705">
              <a:lnSpc>
                <a:spcPct val="80000"/>
              </a:lnSpc>
              <a:spcBef>
                <a:spcPts val="1010"/>
              </a:spcBef>
            </a:pPr>
            <a:r>
              <a:rPr lang="en-US" sz="1600" spc="-35" dirty="0">
                <a:latin typeface="+mj-lt"/>
                <a:cs typeface="Calibri"/>
              </a:rPr>
              <a:t>The aim of this project is to predict if the Falcon 9 first stage will land successfully. This will be done by closely analysing and comparing the different factors and variables which may have an impact on the rocket landing success rate, factors including payload mass, orbit type, launch site, and flight number (continuous launch attempts).</a:t>
            </a:r>
          </a:p>
          <a:p>
            <a:pPr marL="12700" marR="179705">
              <a:lnSpc>
                <a:spcPct val="80000"/>
              </a:lnSpc>
              <a:spcBef>
                <a:spcPts val="1010"/>
              </a:spcBef>
            </a:pPr>
            <a:endParaRPr lang="en-US" sz="1600" spc="-35" dirty="0">
              <a:latin typeface="+mj-lt"/>
              <a:cs typeface="Calibri"/>
            </a:endParaRPr>
          </a:p>
          <a:p>
            <a:pPr marL="12700" marR="179705">
              <a:lnSpc>
                <a:spcPct val="80000"/>
              </a:lnSpc>
              <a:spcBef>
                <a:spcPts val="1010"/>
              </a:spcBef>
            </a:pPr>
            <a:r>
              <a:rPr lang="en-US" sz="1600" spc="-35" dirty="0">
                <a:latin typeface="+mj-lt"/>
                <a:cs typeface="Calibri"/>
              </a:rPr>
              <a:t>Instead of using rocket science to determine if the first stage will land successfully, I will train a number of different machine learning models and use public information to predict if SpaceX will reuse the first stage.</a:t>
            </a:r>
            <a:endParaRPr lang="en-US" sz="1600" dirty="0">
              <a:latin typeface="+mj-lt"/>
              <a:cs typeface="Calibri"/>
            </a:endParaRPr>
          </a:p>
        </p:txBody>
      </p:sp>
      <p:pic>
        <p:nvPicPr>
          <p:cNvPr id="8" name="Picture 7">
            <a:extLst>
              <a:ext uri="{FF2B5EF4-FFF2-40B4-BE49-F238E27FC236}">
                <a16:creationId xmlns:a16="http://schemas.microsoft.com/office/drawing/2014/main" id="{F4355492-98E8-4152-9AD3-A0CB05F7623F}"/>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1"/>
            <a:ext cx="12192000" cy="1219200"/>
          </a:xfrm>
          <a:prstGeom prst="rect">
            <a:avLst/>
          </a:prstGeom>
        </p:spPr>
      </p:pic>
      <p:sp>
        <p:nvSpPr>
          <p:cNvPr id="5" name="object 5"/>
          <p:cNvSpPr txBox="1">
            <a:spLocks noGrp="1"/>
          </p:cNvSpPr>
          <p:nvPr>
            <p:ph type="title"/>
          </p:nvPr>
        </p:nvSpPr>
        <p:spPr>
          <a:xfrm>
            <a:off x="223520" y="301243"/>
            <a:ext cx="2592705" cy="635000"/>
          </a:xfrm>
          <a:prstGeom prst="rect">
            <a:avLst/>
          </a:prstGeom>
          <a:noFill/>
        </p:spPr>
        <p:txBody>
          <a:bodyPr vert="horz" wrap="square" lIns="0" tIns="12065" rIns="0" bIns="0" rtlCol="0">
            <a:spAutoFit/>
          </a:bodyPr>
          <a:lstStyle/>
          <a:p>
            <a:pPr marL="12700">
              <a:lnSpc>
                <a:spcPct val="100000"/>
              </a:lnSpc>
              <a:spcBef>
                <a:spcPts val="95"/>
              </a:spcBef>
            </a:pPr>
            <a:r>
              <a:rPr sz="4000" spc="-15" dirty="0">
                <a:latin typeface="+mj-lt"/>
              </a:rPr>
              <a:t>Introduction</a:t>
            </a:r>
            <a:endParaRPr sz="400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720330" y="3905250"/>
            <a:ext cx="1637030" cy="299720"/>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chemeClr val="bg1"/>
                </a:solidFill>
                <a:latin typeface="+mj-lt"/>
                <a:cs typeface="Calibri"/>
              </a:rPr>
              <a:t>Distance</a:t>
            </a:r>
            <a:r>
              <a:rPr sz="1800" b="1" i="1" spc="-35" dirty="0">
                <a:solidFill>
                  <a:schemeClr val="bg1"/>
                </a:solidFill>
                <a:latin typeface="+mj-lt"/>
                <a:cs typeface="Calibri"/>
              </a:rPr>
              <a:t> </a:t>
            </a:r>
            <a:r>
              <a:rPr sz="1800" b="1" i="1" spc="-15" dirty="0">
                <a:solidFill>
                  <a:schemeClr val="bg1"/>
                </a:solidFill>
                <a:latin typeface="+mj-lt"/>
                <a:cs typeface="Calibri"/>
              </a:rPr>
              <a:t>to</a:t>
            </a:r>
            <a:r>
              <a:rPr sz="1800" b="1" i="1" spc="-30" dirty="0">
                <a:solidFill>
                  <a:schemeClr val="bg1"/>
                </a:solidFill>
                <a:latin typeface="+mj-lt"/>
                <a:cs typeface="Calibri"/>
              </a:rPr>
              <a:t> </a:t>
            </a:r>
            <a:r>
              <a:rPr sz="1800" b="1" i="1" spc="-10" dirty="0">
                <a:solidFill>
                  <a:schemeClr val="bg1"/>
                </a:solidFill>
                <a:latin typeface="+mj-lt"/>
                <a:cs typeface="Calibri"/>
              </a:rPr>
              <a:t>coast</a:t>
            </a:r>
            <a:endParaRPr sz="1800" b="1" dirty="0">
              <a:solidFill>
                <a:schemeClr val="bg1"/>
              </a:solidFill>
              <a:latin typeface="+mj-lt"/>
              <a:cs typeface="Calibri"/>
            </a:endParaRPr>
          </a:p>
        </p:txBody>
      </p:sp>
      <p:sp>
        <p:nvSpPr>
          <p:cNvPr id="7" name="object 7"/>
          <p:cNvSpPr txBox="1"/>
          <p:nvPr/>
        </p:nvSpPr>
        <p:spPr>
          <a:xfrm>
            <a:off x="9885108" y="5189090"/>
            <a:ext cx="1981200" cy="289823"/>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chemeClr val="bg1"/>
                </a:solidFill>
                <a:latin typeface="+mj-lt"/>
                <a:cs typeface="Calibri"/>
              </a:rPr>
              <a:t>Distance </a:t>
            </a:r>
            <a:r>
              <a:rPr sz="1800" spc="-15" dirty="0">
                <a:solidFill>
                  <a:schemeClr val="bg1"/>
                </a:solidFill>
                <a:latin typeface="+mj-lt"/>
                <a:cs typeface="Calibri"/>
              </a:rPr>
              <a:t>to </a:t>
            </a:r>
            <a:r>
              <a:rPr lang="en-US" spc="-10" dirty="0">
                <a:solidFill>
                  <a:schemeClr val="bg1"/>
                </a:solidFill>
                <a:latin typeface="+mj-lt"/>
                <a:cs typeface="Calibri"/>
              </a:rPr>
              <a:t>highway</a:t>
            </a:r>
            <a:endParaRPr sz="1800" dirty="0">
              <a:solidFill>
                <a:schemeClr val="bg1"/>
              </a:solidFill>
              <a:latin typeface="+mj-lt"/>
              <a:cs typeface="Calibri"/>
            </a:endParaRPr>
          </a:p>
        </p:txBody>
      </p:sp>
      <p:sp>
        <p:nvSpPr>
          <p:cNvPr id="9" name="object 9"/>
          <p:cNvSpPr txBox="1"/>
          <p:nvPr/>
        </p:nvSpPr>
        <p:spPr>
          <a:xfrm>
            <a:off x="3507104" y="3522675"/>
            <a:ext cx="1556385" cy="574675"/>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chemeClr val="bg1"/>
                </a:solidFill>
                <a:latin typeface="+mj-lt"/>
                <a:cs typeface="Calibri"/>
              </a:rPr>
              <a:t>Distance</a:t>
            </a:r>
            <a:r>
              <a:rPr sz="1800" b="1" i="1" spc="-45" dirty="0">
                <a:solidFill>
                  <a:schemeClr val="bg1"/>
                </a:solidFill>
                <a:latin typeface="+mj-lt"/>
                <a:cs typeface="Calibri"/>
              </a:rPr>
              <a:t> </a:t>
            </a:r>
            <a:r>
              <a:rPr sz="1800" b="1" i="1" spc="-15" dirty="0">
                <a:solidFill>
                  <a:schemeClr val="bg1"/>
                </a:solidFill>
                <a:latin typeface="+mj-lt"/>
                <a:cs typeface="Calibri"/>
              </a:rPr>
              <a:t>to</a:t>
            </a:r>
            <a:endParaRPr sz="1800" b="1" dirty="0">
              <a:solidFill>
                <a:schemeClr val="bg1"/>
              </a:solidFill>
              <a:latin typeface="+mj-lt"/>
              <a:cs typeface="Calibri"/>
            </a:endParaRPr>
          </a:p>
          <a:p>
            <a:pPr marL="12700">
              <a:lnSpc>
                <a:spcPct val="100000"/>
              </a:lnSpc>
              <a:spcBef>
                <a:spcPts val="5"/>
              </a:spcBef>
            </a:pPr>
            <a:r>
              <a:rPr sz="1800" b="1" i="1" spc="-5" dirty="0">
                <a:solidFill>
                  <a:schemeClr val="bg1"/>
                </a:solidFill>
                <a:latin typeface="+mj-lt"/>
                <a:cs typeface="Calibri"/>
              </a:rPr>
              <a:t>closest</a:t>
            </a:r>
            <a:r>
              <a:rPr sz="1800" b="1" i="1" spc="-70" dirty="0">
                <a:solidFill>
                  <a:schemeClr val="bg1"/>
                </a:solidFill>
                <a:latin typeface="+mj-lt"/>
                <a:cs typeface="Calibri"/>
              </a:rPr>
              <a:t> </a:t>
            </a:r>
            <a:r>
              <a:rPr sz="1800" b="1" i="1" spc="-5" dirty="0">
                <a:solidFill>
                  <a:schemeClr val="bg1"/>
                </a:solidFill>
                <a:latin typeface="+mj-lt"/>
                <a:cs typeface="Calibri"/>
              </a:rPr>
              <a:t>Highway</a:t>
            </a:r>
            <a:endParaRPr sz="1800" b="1" dirty="0">
              <a:solidFill>
                <a:schemeClr val="bg1"/>
              </a:solidFill>
              <a:latin typeface="+mj-lt"/>
              <a:cs typeface="Calibri"/>
            </a:endParaRPr>
          </a:p>
        </p:txBody>
      </p:sp>
      <p:sp>
        <p:nvSpPr>
          <p:cNvPr id="11" name="object 11"/>
          <p:cNvSpPr txBox="1"/>
          <p:nvPr/>
        </p:nvSpPr>
        <p:spPr>
          <a:xfrm>
            <a:off x="338097" y="2710563"/>
            <a:ext cx="2176780" cy="289823"/>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chemeClr val="bg1"/>
                </a:solidFill>
                <a:latin typeface="+mj-lt"/>
                <a:cs typeface="Calibri"/>
              </a:rPr>
              <a:t>Distance</a:t>
            </a:r>
            <a:r>
              <a:rPr sz="1800" spc="-80" dirty="0">
                <a:solidFill>
                  <a:schemeClr val="bg1"/>
                </a:solidFill>
                <a:latin typeface="+mj-lt"/>
                <a:cs typeface="Calibri"/>
              </a:rPr>
              <a:t> </a:t>
            </a:r>
            <a:r>
              <a:rPr sz="1800" spc="-15" dirty="0">
                <a:solidFill>
                  <a:schemeClr val="bg1"/>
                </a:solidFill>
                <a:latin typeface="+mj-lt"/>
                <a:cs typeface="Calibri"/>
              </a:rPr>
              <a:t>to </a:t>
            </a:r>
            <a:r>
              <a:rPr sz="1800" spc="-390" dirty="0">
                <a:solidFill>
                  <a:schemeClr val="bg1"/>
                </a:solidFill>
                <a:latin typeface="+mj-lt"/>
                <a:cs typeface="Calibri"/>
              </a:rPr>
              <a:t> </a:t>
            </a:r>
            <a:r>
              <a:rPr lang="en-US" spc="-5" dirty="0">
                <a:solidFill>
                  <a:schemeClr val="bg1"/>
                </a:solidFill>
                <a:latin typeface="+mj-lt"/>
                <a:cs typeface="Calibri"/>
              </a:rPr>
              <a:t>c</a:t>
            </a:r>
            <a:r>
              <a:rPr sz="1800" spc="-5" dirty="0">
                <a:solidFill>
                  <a:schemeClr val="bg1"/>
                </a:solidFill>
                <a:latin typeface="+mj-lt"/>
                <a:cs typeface="Calibri"/>
              </a:rPr>
              <a:t>oastline</a:t>
            </a:r>
            <a:endParaRPr sz="1800" dirty="0">
              <a:solidFill>
                <a:schemeClr val="bg1"/>
              </a:solidFill>
              <a:latin typeface="+mj-lt"/>
              <a:cs typeface="Calibri"/>
            </a:endParaRPr>
          </a:p>
        </p:txBody>
      </p:sp>
      <p:sp>
        <p:nvSpPr>
          <p:cNvPr id="13" name="object 13"/>
          <p:cNvSpPr txBox="1"/>
          <p:nvPr/>
        </p:nvSpPr>
        <p:spPr>
          <a:xfrm>
            <a:off x="213912" y="4528753"/>
            <a:ext cx="14992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chemeClr val="bg1"/>
                </a:solidFill>
                <a:latin typeface="+mj-lt"/>
                <a:cs typeface="Calibri"/>
              </a:rPr>
              <a:t>Distance</a:t>
            </a:r>
            <a:r>
              <a:rPr sz="1800" spc="-35" dirty="0">
                <a:solidFill>
                  <a:schemeClr val="bg1"/>
                </a:solidFill>
                <a:latin typeface="+mj-lt"/>
                <a:cs typeface="Calibri"/>
              </a:rPr>
              <a:t> </a:t>
            </a:r>
            <a:r>
              <a:rPr sz="1800" spc="-15" dirty="0">
                <a:solidFill>
                  <a:schemeClr val="bg1"/>
                </a:solidFill>
                <a:latin typeface="+mj-lt"/>
                <a:cs typeface="Calibri"/>
              </a:rPr>
              <a:t>to</a:t>
            </a:r>
            <a:r>
              <a:rPr sz="1800" spc="-30" dirty="0">
                <a:solidFill>
                  <a:schemeClr val="bg1"/>
                </a:solidFill>
                <a:latin typeface="+mj-lt"/>
                <a:cs typeface="Calibri"/>
              </a:rPr>
              <a:t> </a:t>
            </a:r>
            <a:r>
              <a:rPr lang="en-US" spc="-30" dirty="0">
                <a:solidFill>
                  <a:schemeClr val="bg1"/>
                </a:solidFill>
                <a:latin typeface="+mj-lt"/>
                <a:cs typeface="Calibri"/>
              </a:rPr>
              <a:t>c</a:t>
            </a:r>
            <a:r>
              <a:rPr sz="1800" dirty="0">
                <a:solidFill>
                  <a:schemeClr val="bg1"/>
                </a:solidFill>
                <a:latin typeface="+mj-lt"/>
                <a:cs typeface="Calibri"/>
              </a:rPr>
              <a:t>ity</a:t>
            </a:r>
          </a:p>
        </p:txBody>
      </p:sp>
      <p:pic>
        <p:nvPicPr>
          <p:cNvPr id="16" name="Picture 15">
            <a:extLst>
              <a:ext uri="{FF2B5EF4-FFF2-40B4-BE49-F238E27FC236}">
                <a16:creationId xmlns:a16="http://schemas.microsoft.com/office/drawing/2014/main" id="{578D77CD-4C0C-4A05-B785-05A2F230FB43}"/>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109220" y="154939"/>
            <a:ext cx="11290300" cy="969176"/>
          </a:xfrm>
          <a:prstGeom prst="rect">
            <a:avLst/>
          </a:prstGeom>
        </p:spPr>
        <p:txBody>
          <a:bodyPr vert="horz" wrap="square" lIns="0" tIns="67945" rIns="0" bIns="0" rtlCol="0">
            <a:spAutoFit/>
          </a:bodyPr>
          <a:lstStyle/>
          <a:p>
            <a:pPr marL="12700" marR="5080">
              <a:lnSpc>
                <a:spcPts val="3460"/>
              </a:lnSpc>
              <a:spcBef>
                <a:spcPts val="535"/>
              </a:spcBef>
            </a:pPr>
            <a:r>
              <a:rPr sz="3400" b="1" spc="-25" dirty="0">
                <a:latin typeface="+mj-lt"/>
              </a:rPr>
              <a:t>Working</a:t>
            </a:r>
            <a:r>
              <a:rPr sz="3400" b="1" dirty="0">
                <a:latin typeface="+mj-lt"/>
              </a:rPr>
              <a:t> </a:t>
            </a:r>
            <a:r>
              <a:rPr sz="3400" b="1" spc="-5" dirty="0">
                <a:latin typeface="+mj-lt"/>
              </a:rPr>
              <a:t>out</a:t>
            </a:r>
            <a:r>
              <a:rPr sz="3400" b="1" dirty="0">
                <a:latin typeface="+mj-lt"/>
              </a:rPr>
              <a:t> </a:t>
            </a:r>
            <a:r>
              <a:rPr sz="3400" b="1" spc="-5" dirty="0">
                <a:latin typeface="+mj-lt"/>
              </a:rPr>
              <a:t>Launch</a:t>
            </a:r>
            <a:r>
              <a:rPr sz="3400" b="1" spc="25" dirty="0">
                <a:latin typeface="+mj-lt"/>
              </a:rPr>
              <a:t> </a:t>
            </a:r>
            <a:r>
              <a:rPr sz="3400" b="1" spc="-10" dirty="0">
                <a:latin typeface="+mj-lt"/>
              </a:rPr>
              <a:t>Sites</a:t>
            </a:r>
            <a:r>
              <a:rPr sz="3400" b="1" spc="40" dirty="0">
                <a:latin typeface="+mj-lt"/>
              </a:rPr>
              <a:t> </a:t>
            </a:r>
            <a:r>
              <a:rPr sz="3400" b="1" spc="-15" dirty="0">
                <a:latin typeface="+mj-lt"/>
              </a:rPr>
              <a:t>distance</a:t>
            </a:r>
            <a:r>
              <a:rPr sz="3400" b="1" spc="5" dirty="0">
                <a:latin typeface="+mj-lt"/>
              </a:rPr>
              <a:t> </a:t>
            </a:r>
            <a:r>
              <a:rPr sz="3400" b="1" spc="-20" dirty="0">
                <a:latin typeface="+mj-lt"/>
              </a:rPr>
              <a:t>to</a:t>
            </a:r>
            <a:r>
              <a:rPr sz="3400" b="1" spc="5" dirty="0">
                <a:latin typeface="+mj-lt"/>
              </a:rPr>
              <a:t> </a:t>
            </a:r>
            <a:r>
              <a:rPr sz="3400" b="1" spc="-5" dirty="0">
                <a:latin typeface="+mj-lt"/>
              </a:rPr>
              <a:t>landmarks</a:t>
            </a:r>
            <a:r>
              <a:rPr sz="3400" b="1" spc="15" dirty="0">
                <a:latin typeface="+mj-lt"/>
              </a:rPr>
              <a:t> </a:t>
            </a:r>
            <a:r>
              <a:rPr sz="3400" b="1" spc="-25" dirty="0">
                <a:latin typeface="+mj-lt"/>
              </a:rPr>
              <a:t>to</a:t>
            </a:r>
            <a:r>
              <a:rPr sz="3400" b="1" spc="10" dirty="0">
                <a:latin typeface="+mj-lt"/>
              </a:rPr>
              <a:t> </a:t>
            </a:r>
            <a:r>
              <a:rPr sz="3400" b="1" spc="-5" dirty="0">
                <a:latin typeface="+mj-lt"/>
              </a:rPr>
              <a:t>find</a:t>
            </a:r>
            <a:r>
              <a:rPr sz="3400" b="1" spc="25" dirty="0">
                <a:latin typeface="+mj-lt"/>
              </a:rPr>
              <a:t> </a:t>
            </a:r>
            <a:r>
              <a:rPr sz="3400" b="1" spc="-10" dirty="0">
                <a:latin typeface="+mj-lt"/>
              </a:rPr>
              <a:t>trends </a:t>
            </a:r>
            <a:r>
              <a:rPr sz="3400" b="1" spc="-710" dirty="0">
                <a:latin typeface="+mj-lt"/>
              </a:rPr>
              <a:t> </a:t>
            </a:r>
            <a:r>
              <a:rPr sz="3400" b="1" spc="-5" dirty="0">
                <a:latin typeface="+mj-lt"/>
              </a:rPr>
              <a:t>with</a:t>
            </a:r>
            <a:r>
              <a:rPr sz="3400" b="1" spc="5" dirty="0">
                <a:latin typeface="+mj-lt"/>
              </a:rPr>
              <a:t> </a:t>
            </a:r>
            <a:r>
              <a:rPr sz="3400" b="1" spc="-20" dirty="0">
                <a:latin typeface="+mj-lt"/>
              </a:rPr>
              <a:t>Haversine</a:t>
            </a:r>
            <a:r>
              <a:rPr sz="3400" b="1" spc="-5" dirty="0">
                <a:latin typeface="+mj-lt"/>
              </a:rPr>
              <a:t> </a:t>
            </a:r>
            <a:r>
              <a:rPr sz="3400" b="1" spc="-15" dirty="0">
                <a:latin typeface="+mj-lt"/>
              </a:rPr>
              <a:t>formula</a:t>
            </a:r>
            <a:r>
              <a:rPr sz="3400" b="1" spc="10" dirty="0">
                <a:latin typeface="+mj-lt"/>
              </a:rPr>
              <a:t> </a:t>
            </a:r>
            <a:r>
              <a:rPr sz="3400" b="1" spc="-5" dirty="0">
                <a:latin typeface="+mj-lt"/>
              </a:rPr>
              <a:t>using</a:t>
            </a:r>
            <a:r>
              <a:rPr sz="3400" b="1" spc="5" dirty="0">
                <a:latin typeface="+mj-lt"/>
              </a:rPr>
              <a:t> </a:t>
            </a:r>
            <a:r>
              <a:rPr sz="3400" b="1" spc="-5" dirty="0">
                <a:latin typeface="+mj-lt"/>
              </a:rPr>
              <a:t>CCAFS-SLC-40</a:t>
            </a:r>
            <a:r>
              <a:rPr sz="3400" b="1" spc="15" dirty="0">
                <a:latin typeface="+mj-lt"/>
              </a:rPr>
              <a:t> </a:t>
            </a:r>
            <a:r>
              <a:rPr sz="3400" b="1" dirty="0">
                <a:latin typeface="+mj-lt"/>
              </a:rPr>
              <a:t>as a</a:t>
            </a:r>
            <a:r>
              <a:rPr sz="3400" b="1" spc="-5" dirty="0">
                <a:latin typeface="+mj-lt"/>
              </a:rPr>
              <a:t> </a:t>
            </a:r>
            <a:r>
              <a:rPr sz="3400" b="1" spc="-20" dirty="0">
                <a:latin typeface="+mj-lt"/>
              </a:rPr>
              <a:t>reference</a:t>
            </a:r>
          </a:p>
        </p:txBody>
      </p:sp>
      <p:pic>
        <p:nvPicPr>
          <p:cNvPr id="18" name="Picture 17">
            <a:extLst>
              <a:ext uri="{FF2B5EF4-FFF2-40B4-BE49-F238E27FC236}">
                <a16:creationId xmlns:a16="http://schemas.microsoft.com/office/drawing/2014/main" id="{76E93695-E31C-4764-8B76-800D0A90289A}"/>
              </a:ext>
            </a:extLst>
          </p:cNvPr>
          <p:cNvPicPr>
            <a:picLocks noChangeAspect="1"/>
          </p:cNvPicPr>
          <p:nvPr/>
        </p:nvPicPr>
        <p:blipFill>
          <a:blip r:embed="rId3"/>
          <a:stretch>
            <a:fillRect/>
          </a:stretch>
        </p:blipFill>
        <p:spPr>
          <a:xfrm>
            <a:off x="187732" y="1662293"/>
            <a:ext cx="6585677" cy="940133"/>
          </a:xfrm>
          <a:prstGeom prst="rect">
            <a:avLst/>
          </a:prstGeom>
        </p:spPr>
      </p:pic>
      <p:pic>
        <p:nvPicPr>
          <p:cNvPr id="20" name="Picture 19">
            <a:extLst>
              <a:ext uri="{FF2B5EF4-FFF2-40B4-BE49-F238E27FC236}">
                <a16:creationId xmlns:a16="http://schemas.microsoft.com/office/drawing/2014/main" id="{1FFE7442-0A3E-4CC1-8780-E128CE358EB3}"/>
              </a:ext>
            </a:extLst>
          </p:cNvPr>
          <p:cNvPicPr>
            <a:picLocks noChangeAspect="1"/>
          </p:cNvPicPr>
          <p:nvPr/>
        </p:nvPicPr>
        <p:blipFill>
          <a:blip r:embed="rId4"/>
          <a:stretch>
            <a:fillRect/>
          </a:stretch>
        </p:blipFill>
        <p:spPr>
          <a:xfrm>
            <a:off x="6937236" y="1668910"/>
            <a:ext cx="5167902" cy="3432930"/>
          </a:xfrm>
          <a:prstGeom prst="rect">
            <a:avLst/>
          </a:prstGeom>
        </p:spPr>
      </p:pic>
      <p:pic>
        <p:nvPicPr>
          <p:cNvPr id="22" name="Picture 21">
            <a:extLst>
              <a:ext uri="{FF2B5EF4-FFF2-40B4-BE49-F238E27FC236}">
                <a16:creationId xmlns:a16="http://schemas.microsoft.com/office/drawing/2014/main" id="{2CF6993F-891B-4874-9751-EFCD548EEA84}"/>
              </a:ext>
            </a:extLst>
          </p:cNvPr>
          <p:cNvPicPr>
            <a:picLocks noChangeAspect="1"/>
          </p:cNvPicPr>
          <p:nvPr/>
        </p:nvPicPr>
        <p:blipFill>
          <a:blip r:embed="rId5"/>
          <a:stretch>
            <a:fillRect/>
          </a:stretch>
        </p:blipFill>
        <p:spPr>
          <a:xfrm>
            <a:off x="109220" y="3587240"/>
            <a:ext cx="6400800" cy="828001"/>
          </a:xfrm>
          <a:prstGeom prst="rect">
            <a:avLst/>
          </a:prstGeom>
        </p:spPr>
      </p:pic>
      <p:sp>
        <p:nvSpPr>
          <p:cNvPr id="17" name="object 2">
            <a:extLst>
              <a:ext uri="{FF2B5EF4-FFF2-40B4-BE49-F238E27FC236}">
                <a16:creationId xmlns:a16="http://schemas.microsoft.com/office/drawing/2014/main" id="{858D3DC4-AD1A-4E7D-8FE1-2E447DAD427A}"/>
              </a:ext>
            </a:extLst>
          </p:cNvPr>
          <p:cNvSpPr/>
          <p:nvPr/>
        </p:nvSpPr>
        <p:spPr>
          <a:xfrm>
            <a:off x="338097" y="5360709"/>
            <a:ext cx="5300703" cy="985041"/>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b="1" dirty="0">
              <a:latin typeface="+mj-lt"/>
            </a:endParaRPr>
          </a:p>
        </p:txBody>
      </p:sp>
      <p:sp>
        <p:nvSpPr>
          <p:cNvPr id="14" name="object 14"/>
          <p:cNvSpPr txBox="1"/>
          <p:nvPr/>
        </p:nvSpPr>
        <p:spPr>
          <a:xfrm>
            <a:off x="457200" y="5360709"/>
            <a:ext cx="6898868" cy="997709"/>
          </a:xfrm>
          <a:prstGeom prst="rect">
            <a:avLst/>
          </a:prstGeom>
        </p:spPr>
        <p:txBody>
          <a:bodyPr vert="horz" wrap="square" lIns="0" tIns="12700" rIns="0" bIns="0" rtlCol="0">
            <a:spAutoFit/>
          </a:bodyPr>
          <a:lstStyle/>
          <a:p>
            <a:pPr marL="12700" marR="5080">
              <a:lnSpc>
                <a:spcPct val="100000"/>
              </a:lnSpc>
              <a:spcBef>
                <a:spcPts val="100"/>
              </a:spcBef>
              <a:buSzPct val="92857"/>
              <a:buFont typeface="Arial"/>
              <a:buChar char="•"/>
              <a:tabLst>
                <a:tab pos="76200" algn="l"/>
              </a:tabLst>
            </a:pPr>
            <a:r>
              <a:rPr sz="1600" b="1" dirty="0">
                <a:latin typeface="+mj-lt"/>
                <a:cs typeface="Consolas"/>
              </a:rPr>
              <a:t>Are</a:t>
            </a:r>
            <a:r>
              <a:rPr sz="1600" b="1" spc="5" dirty="0">
                <a:latin typeface="+mj-lt"/>
                <a:cs typeface="Consolas"/>
              </a:rPr>
              <a:t> </a:t>
            </a:r>
            <a:r>
              <a:rPr sz="1600" b="1" dirty="0">
                <a:latin typeface="+mj-lt"/>
                <a:cs typeface="Consolas"/>
              </a:rPr>
              <a:t>launch</a:t>
            </a:r>
            <a:r>
              <a:rPr sz="1600" b="1" spc="5" dirty="0">
                <a:latin typeface="+mj-lt"/>
                <a:cs typeface="Consolas"/>
              </a:rPr>
              <a:t> sites</a:t>
            </a:r>
            <a:r>
              <a:rPr sz="1600" b="1" dirty="0">
                <a:latin typeface="+mj-lt"/>
                <a:cs typeface="Consolas"/>
              </a:rPr>
              <a:t> in</a:t>
            </a:r>
            <a:r>
              <a:rPr sz="1600" b="1" spc="5" dirty="0">
                <a:latin typeface="+mj-lt"/>
                <a:cs typeface="Consolas"/>
              </a:rPr>
              <a:t> </a:t>
            </a:r>
            <a:r>
              <a:rPr sz="1600" b="1" dirty="0">
                <a:latin typeface="+mj-lt"/>
                <a:cs typeface="Consolas"/>
              </a:rPr>
              <a:t>close</a:t>
            </a:r>
            <a:r>
              <a:rPr sz="1600" b="1" spc="5" dirty="0">
                <a:latin typeface="+mj-lt"/>
                <a:cs typeface="Consolas"/>
              </a:rPr>
              <a:t> </a:t>
            </a:r>
            <a:r>
              <a:rPr sz="1600" b="1" dirty="0">
                <a:latin typeface="+mj-lt"/>
                <a:cs typeface="Consolas"/>
              </a:rPr>
              <a:t>proximity </a:t>
            </a:r>
            <a:r>
              <a:rPr sz="1600" b="1" spc="5" dirty="0">
                <a:latin typeface="+mj-lt"/>
                <a:cs typeface="Consolas"/>
              </a:rPr>
              <a:t>to </a:t>
            </a:r>
            <a:r>
              <a:rPr sz="1600" b="1" spc="-755" dirty="0">
                <a:latin typeface="+mj-lt"/>
                <a:cs typeface="Consolas"/>
              </a:rPr>
              <a:t> </a:t>
            </a:r>
            <a:r>
              <a:rPr sz="1600" b="1" dirty="0">
                <a:latin typeface="+mj-lt"/>
                <a:cs typeface="Consolas"/>
              </a:rPr>
              <a:t>railways?</a:t>
            </a:r>
            <a:r>
              <a:rPr sz="1600" b="1" spc="-5" dirty="0">
                <a:latin typeface="+mj-lt"/>
                <a:cs typeface="Consolas"/>
              </a:rPr>
              <a:t> </a:t>
            </a:r>
            <a:r>
              <a:rPr sz="1600" b="1" dirty="0">
                <a:latin typeface="+mj-lt"/>
                <a:cs typeface="Consolas"/>
              </a:rPr>
              <a:t>No</a:t>
            </a:r>
          </a:p>
          <a:p>
            <a:pPr marL="12700" marR="5080">
              <a:lnSpc>
                <a:spcPct val="100000"/>
              </a:lnSpc>
              <a:spcBef>
                <a:spcPts val="5"/>
              </a:spcBef>
              <a:buSzPct val="92857"/>
              <a:buFont typeface="Arial"/>
              <a:buChar char="•"/>
              <a:tabLst>
                <a:tab pos="76200" algn="l"/>
              </a:tabLst>
            </a:pPr>
            <a:r>
              <a:rPr sz="1600" b="1" dirty="0">
                <a:latin typeface="+mj-lt"/>
                <a:cs typeface="Consolas"/>
              </a:rPr>
              <a:t>Are</a:t>
            </a:r>
            <a:r>
              <a:rPr sz="1600" b="1" spc="5" dirty="0">
                <a:latin typeface="+mj-lt"/>
                <a:cs typeface="Consolas"/>
              </a:rPr>
              <a:t> </a:t>
            </a:r>
            <a:r>
              <a:rPr sz="1600" b="1" dirty="0">
                <a:latin typeface="+mj-lt"/>
                <a:cs typeface="Consolas"/>
              </a:rPr>
              <a:t>launch</a:t>
            </a:r>
            <a:r>
              <a:rPr sz="1600" b="1" spc="5" dirty="0">
                <a:latin typeface="+mj-lt"/>
                <a:cs typeface="Consolas"/>
              </a:rPr>
              <a:t> sites</a:t>
            </a:r>
            <a:r>
              <a:rPr sz="1600" b="1" dirty="0">
                <a:latin typeface="+mj-lt"/>
                <a:cs typeface="Consolas"/>
              </a:rPr>
              <a:t> in</a:t>
            </a:r>
            <a:r>
              <a:rPr sz="1600" b="1" spc="5" dirty="0">
                <a:latin typeface="+mj-lt"/>
                <a:cs typeface="Consolas"/>
              </a:rPr>
              <a:t> </a:t>
            </a:r>
            <a:r>
              <a:rPr sz="1600" b="1" dirty="0">
                <a:latin typeface="+mj-lt"/>
                <a:cs typeface="Consolas"/>
              </a:rPr>
              <a:t>close</a:t>
            </a:r>
            <a:r>
              <a:rPr sz="1600" b="1" spc="5" dirty="0">
                <a:latin typeface="+mj-lt"/>
                <a:cs typeface="Consolas"/>
              </a:rPr>
              <a:t> </a:t>
            </a:r>
            <a:r>
              <a:rPr sz="1600" b="1" dirty="0">
                <a:latin typeface="+mj-lt"/>
                <a:cs typeface="Consolas"/>
              </a:rPr>
              <a:t>proximity </a:t>
            </a:r>
            <a:r>
              <a:rPr sz="1600" b="1" spc="5" dirty="0">
                <a:latin typeface="+mj-lt"/>
                <a:cs typeface="Consolas"/>
              </a:rPr>
              <a:t>to </a:t>
            </a:r>
            <a:r>
              <a:rPr sz="1600" b="1" spc="-755" dirty="0">
                <a:latin typeface="+mj-lt"/>
                <a:cs typeface="Consolas"/>
              </a:rPr>
              <a:t> </a:t>
            </a:r>
            <a:r>
              <a:rPr sz="1600" b="1" dirty="0">
                <a:latin typeface="+mj-lt"/>
                <a:cs typeface="Consolas"/>
              </a:rPr>
              <a:t>highways?</a:t>
            </a:r>
            <a:r>
              <a:rPr sz="1600" b="1" spc="-5" dirty="0">
                <a:latin typeface="+mj-lt"/>
                <a:cs typeface="Consolas"/>
              </a:rPr>
              <a:t> </a:t>
            </a:r>
            <a:r>
              <a:rPr sz="1600" b="1" dirty="0">
                <a:latin typeface="+mj-lt"/>
                <a:cs typeface="Consolas"/>
              </a:rPr>
              <a:t>No</a:t>
            </a:r>
          </a:p>
          <a:p>
            <a:pPr marL="75565" indent="-63500">
              <a:lnSpc>
                <a:spcPct val="100000"/>
              </a:lnSpc>
              <a:buSzPct val="92857"/>
              <a:buFont typeface="Arial"/>
              <a:buChar char="•"/>
              <a:tabLst>
                <a:tab pos="76200" algn="l"/>
              </a:tabLst>
            </a:pPr>
            <a:r>
              <a:rPr sz="1600" b="1" dirty="0">
                <a:latin typeface="+mj-lt"/>
                <a:cs typeface="Consolas"/>
              </a:rPr>
              <a:t>Are launch sites </a:t>
            </a:r>
            <a:r>
              <a:rPr sz="1600" b="1" spc="-5" dirty="0">
                <a:latin typeface="+mj-lt"/>
                <a:cs typeface="Consolas"/>
              </a:rPr>
              <a:t>in</a:t>
            </a:r>
            <a:r>
              <a:rPr sz="1600" b="1" dirty="0">
                <a:latin typeface="+mj-lt"/>
                <a:cs typeface="Consolas"/>
              </a:rPr>
              <a:t> close proximity </a:t>
            </a:r>
            <a:r>
              <a:rPr sz="1600" b="1" spc="5" dirty="0">
                <a:latin typeface="+mj-lt"/>
                <a:cs typeface="Consolas"/>
              </a:rPr>
              <a:t>to</a:t>
            </a:r>
            <a:r>
              <a:rPr lang="en-US" sz="1600" b="1" spc="5" dirty="0">
                <a:latin typeface="+mj-lt"/>
                <a:cs typeface="Consolas"/>
              </a:rPr>
              <a:t> </a:t>
            </a:r>
            <a:r>
              <a:rPr sz="1600" b="1" dirty="0">
                <a:latin typeface="+mj-lt"/>
                <a:cs typeface="Consolas"/>
              </a:rPr>
              <a:t>coastline?</a:t>
            </a:r>
            <a:r>
              <a:rPr sz="1600" b="1" spc="-30" dirty="0">
                <a:latin typeface="+mj-lt"/>
                <a:cs typeface="Consolas"/>
              </a:rPr>
              <a:t> </a:t>
            </a:r>
            <a:r>
              <a:rPr sz="1600" b="1" dirty="0">
                <a:latin typeface="+mj-lt"/>
                <a:cs typeface="Consolas"/>
              </a:rPr>
              <a:t>Yes</a:t>
            </a:r>
          </a:p>
          <a:p>
            <a:pPr marL="12700" marR="104139">
              <a:lnSpc>
                <a:spcPct val="100000"/>
              </a:lnSpc>
              <a:buSzPct val="92857"/>
              <a:buFont typeface="Arial"/>
              <a:buChar char="•"/>
              <a:tabLst>
                <a:tab pos="76200" algn="l"/>
              </a:tabLst>
            </a:pPr>
            <a:r>
              <a:rPr sz="1600" b="1" dirty="0">
                <a:latin typeface="+mj-lt"/>
                <a:cs typeface="Consolas"/>
              </a:rPr>
              <a:t>Do launch sites</a:t>
            </a:r>
            <a:r>
              <a:rPr sz="1600" b="1" spc="10" dirty="0">
                <a:latin typeface="+mj-lt"/>
                <a:cs typeface="Consolas"/>
              </a:rPr>
              <a:t> </a:t>
            </a:r>
            <a:r>
              <a:rPr sz="1600" b="1" dirty="0">
                <a:latin typeface="+mj-lt"/>
                <a:cs typeface="Consolas"/>
              </a:rPr>
              <a:t>keep </a:t>
            </a:r>
            <a:r>
              <a:rPr sz="1600" b="1" spc="5" dirty="0">
                <a:latin typeface="+mj-lt"/>
                <a:cs typeface="Consolas"/>
              </a:rPr>
              <a:t>certain</a:t>
            </a:r>
            <a:r>
              <a:rPr sz="1600" b="1" dirty="0">
                <a:latin typeface="+mj-lt"/>
                <a:cs typeface="Consolas"/>
              </a:rPr>
              <a:t> distance </a:t>
            </a:r>
            <a:r>
              <a:rPr sz="1600" b="1" spc="-755" dirty="0">
                <a:latin typeface="+mj-lt"/>
                <a:cs typeface="Consolas"/>
              </a:rPr>
              <a:t> </a:t>
            </a:r>
            <a:r>
              <a:rPr sz="1600" b="1" dirty="0">
                <a:latin typeface="+mj-lt"/>
                <a:cs typeface="Consolas"/>
              </a:rPr>
              <a:t>away from</a:t>
            </a:r>
            <a:r>
              <a:rPr sz="1600" b="1" spc="-5" dirty="0">
                <a:latin typeface="+mj-lt"/>
                <a:cs typeface="Consolas"/>
              </a:rPr>
              <a:t> </a:t>
            </a:r>
            <a:r>
              <a:rPr sz="1600" b="1" spc="5" dirty="0">
                <a:latin typeface="+mj-lt"/>
                <a:cs typeface="Consolas"/>
              </a:rPr>
              <a:t>cities?</a:t>
            </a:r>
            <a:r>
              <a:rPr sz="1600" b="1" dirty="0">
                <a:latin typeface="+mj-lt"/>
                <a:cs typeface="Consolas"/>
              </a:rPr>
              <a:t> Yes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09600" y="457200"/>
            <a:ext cx="8548370" cy="940435"/>
          </a:xfrm>
          <a:prstGeom prst="rect">
            <a:avLst/>
          </a:prstGeom>
        </p:spPr>
        <p:txBody>
          <a:bodyPr vert="horz" wrap="square" lIns="0" tIns="12700" rIns="0" bIns="0" rtlCol="0">
            <a:spAutoFit/>
          </a:bodyPr>
          <a:lstStyle/>
          <a:p>
            <a:pPr marL="12700">
              <a:lnSpc>
                <a:spcPct val="100000"/>
              </a:lnSpc>
              <a:spcBef>
                <a:spcPts val="100"/>
              </a:spcBef>
            </a:pPr>
            <a:r>
              <a:rPr sz="6000" spc="-15" dirty="0"/>
              <a:t>Dashboard</a:t>
            </a:r>
            <a:r>
              <a:rPr lang="en-SG" sz="6000" spc="-30" dirty="0"/>
              <a:t> </a:t>
            </a:r>
            <a:r>
              <a:rPr lang="en-SG" sz="6000" dirty="0"/>
              <a:t>with</a:t>
            </a:r>
            <a:endParaRPr sz="6000" dirty="0"/>
          </a:p>
        </p:txBody>
      </p:sp>
      <p:pic>
        <p:nvPicPr>
          <p:cNvPr id="1028" name="Picture 4" descr="RAPIDS + Plotly Dash | RAPIDS">
            <a:extLst>
              <a:ext uri="{FF2B5EF4-FFF2-40B4-BE49-F238E27FC236}">
                <a16:creationId xmlns:a16="http://schemas.microsoft.com/office/drawing/2014/main" id="{70CF6407-68BC-4245-B793-B5F804ED66FB}"/>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 t="33046" r="-292" b="26569"/>
          <a:stretch/>
        </p:blipFill>
        <p:spPr bwMode="auto">
          <a:xfrm>
            <a:off x="5562600" y="228600"/>
            <a:ext cx="5298632" cy="1600201"/>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7543800" y="2438400"/>
            <a:ext cx="1981200" cy="1397819"/>
          </a:xfrm>
          <a:prstGeom prst="rect">
            <a:avLst/>
          </a:prstGeom>
        </p:spPr>
        <p:txBody>
          <a:bodyPr vert="horz" wrap="square" lIns="0" tIns="12700" rIns="0" bIns="0" rtlCol="0">
            <a:spAutoFit/>
          </a:bodyPr>
          <a:lstStyle/>
          <a:p>
            <a:pPr marL="12700">
              <a:lnSpc>
                <a:spcPct val="100000"/>
              </a:lnSpc>
              <a:spcBef>
                <a:spcPts val="100"/>
              </a:spcBef>
            </a:pPr>
            <a:r>
              <a:rPr lang="en-US" spc="-40" dirty="0">
                <a:solidFill>
                  <a:schemeClr val="bg1"/>
                </a:solidFill>
                <a:latin typeface="Calibri"/>
                <a:cs typeface="Calibri"/>
              </a:rPr>
              <a:t>It’s clear to see that </a:t>
            </a:r>
            <a:r>
              <a:rPr sz="1800" spc="-10" dirty="0">
                <a:solidFill>
                  <a:schemeClr val="bg1"/>
                </a:solidFill>
                <a:latin typeface="Calibri"/>
                <a:cs typeface="Calibri"/>
              </a:rPr>
              <a:t>KSC LC-39A</a:t>
            </a:r>
            <a:r>
              <a:rPr sz="1800" spc="5" dirty="0">
                <a:solidFill>
                  <a:schemeClr val="bg1"/>
                </a:solidFill>
                <a:latin typeface="Calibri"/>
                <a:cs typeface="Calibri"/>
              </a:rPr>
              <a:t> </a:t>
            </a:r>
            <a:r>
              <a:rPr sz="1800" spc="-5" dirty="0">
                <a:solidFill>
                  <a:schemeClr val="bg1"/>
                </a:solidFill>
                <a:latin typeface="Calibri"/>
                <a:cs typeface="Calibri"/>
              </a:rPr>
              <a:t>had</a:t>
            </a:r>
            <a:r>
              <a:rPr sz="1800" dirty="0">
                <a:solidFill>
                  <a:schemeClr val="bg1"/>
                </a:solidFill>
                <a:latin typeface="Calibri"/>
                <a:cs typeface="Calibri"/>
              </a:rPr>
              <a:t> the</a:t>
            </a:r>
            <a:r>
              <a:rPr lang="en-US" sz="1800" dirty="0">
                <a:solidFill>
                  <a:schemeClr val="bg1"/>
                </a:solidFill>
                <a:latin typeface="Calibri"/>
                <a:cs typeface="Calibri"/>
              </a:rPr>
              <a:t> </a:t>
            </a:r>
            <a:r>
              <a:rPr sz="1800" spc="-10" dirty="0">
                <a:solidFill>
                  <a:schemeClr val="bg1"/>
                </a:solidFill>
                <a:latin typeface="Calibri"/>
                <a:cs typeface="Calibri"/>
              </a:rPr>
              <a:t>most</a:t>
            </a:r>
            <a:r>
              <a:rPr sz="1800" dirty="0">
                <a:solidFill>
                  <a:schemeClr val="bg1"/>
                </a:solidFill>
                <a:latin typeface="Calibri"/>
                <a:cs typeface="Calibri"/>
              </a:rPr>
              <a:t> </a:t>
            </a:r>
            <a:r>
              <a:rPr sz="1800" spc="-10" dirty="0">
                <a:solidFill>
                  <a:schemeClr val="bg1"/>
                </a:solidFill>
                <a:latin typeface="Calibri"/>
                <a:cs typeface="Calibri"/>
              </a:rPr>
              <a:t>successful</a:t>
            </a:r>
            <a:r>
              <a:rPr sz="1800" dirty="0">
                <a:solidFill>
                  <a:schemeClr val="bg1"/>
                </a:solidFill>
                <a:latin typeface="Calibri"/>
                <a:cs typeface="Calibri"/>
              </a:rPr>
              <a:t> launches</a:t>
            </a:r>
            <a:r>
              <a:rPr sz="1800" spc="10" dirty="0">
                <a:solidFill>
                  <a:schemeClr val="bg1"/>
                </a:solidFill>
                <a:latin typeface="Calibri"/>
                <a:cs typeface="Calibri"/>
              </a:rPr>
              <a:t> </a:t>
            </a:r>
            <a:r>
              <a:rPr sz="1800" spc="-5" dirty="0">
                <a:solidFill>
                  <a:schemeClr val="bg1"/>
                </a:solidFill>
                <a:latin typeface="Calibri"/>
                <a:cs typeface="Calibri"/>
              </a:rPr>
              <a:t>from</a:t>
            </a:r>
            <a:r>
              <a:rPr sz="1800" spc="5" dirty="0">
                <a:solidFill>
                  <a:schemeClr val="bg1"/>
                </a:solidFill>
                <a:latin typeface="Calibri"/>
                <a:cs typeface="Calibri"/>
              </a:rPr>
              <a:t> </a:t>
            </a:r>
            <a:r>
              <a:rPr sz="1800" dirty="0">
                <a:solidFill>
                  <a:schemeClr val="bg1"/>
                </a:solidFill>
                <a:latin typeface="Calibri"/>
                <a:cs typeface="Calibri"/>
              </a:rPr>
              <a:t>all</a:t>
            </a:r>
            <a:r>
              <a:rPr sz="1800" spc="-5" dirty="0">
                <a:solidFill>
                  <a:schemeClr val="bg1"/>
                </a:solidFill>
                <a:latin typeface="Calibri"/>
                <a:cs typeface="Calibri"/>
              </a:rPr>
              <a:t> </a:t>
            </a:r>
            <a:r>
              <a:rPr sz="1800" dirty="0">
                <a:solidFill>
                  <a:schemeClr val="bg1"/>
                </a:solidFill>
                <a:latin typeface="Calibri"/>
                <a:cs typeface="Calibri"/>
              </a:rPr>
              <a:t>the</a:t>
            </a:r>
            <a:r>
              <a:rPr sz="1800" spc="-5" dirty="0">
                <a:solidFill>
                  <a:schemeClr val="bg1"/>
                </a:solidFill>
                <a:latin typeface="Calibri"/>
                <a:cs typeface="Calibri"/>
              </a:rPr>
              <a:t> </a:t>
            </a:r>
            <a:r>
              <a:rPr sz="1800" spc="-10" dirty="0">
                <a:solidFill>
                  <a:schemeClr val="bg1"/>
                </a:solidFill>
                <a:latin typeface="Calibri"/>
                <a:cs typeface="Calibri"/>
              </a:rPr>
              <a:t>sites</a:t>
            </a:r>
            <a:endParaRPr sz="1800" dirty="0">
              <a:solidFill>
                <a:schemeClr val="bg1"/>
              </a:solidFill>
              <a:latin typeface="Calibri"/>
              <a:cs typeface="Calibri"/>
            </a:endParaRPr>
          </a:p>
        </p:txBody>
      </p:sp>
      <p:pic>
        <p:nvPicPr>
          <p:cNvPr id="9" name="Picture 8">
            <a:extLst>
              <a:ext uri="{FF2B5EF4-FFF2-40B4-BE49-F238E27FC236}">
                <a16:creationId xmlns:a16="http://schemas.microsoft.com/office/drawing/2014/main" id="{3A6CEC33-537F-470A-9780-176C6841DE9C}"/>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78739" y="168401"/>
            <a:ext cx="10246360" cy="989502"/>
          </a:xfrm>
          <a:prstGeom prst="rect">
            <a:avLst/>
          </a:prstGeom>
        </p:spPr>
        <p:txBody>
          <a:bodyPr vert="horz" wrap="square" lIns="0" tIns="67945" rIns="0" bIns="0" rtlCol="0">
            <a:spAutoFit/>
          </a:bodyPr>
          <a:lstStyle/>
          <a:p>
            <a:pPr marL="43180" marR="5080">
              <a:lnSpc>
                <a:spcPts val="3460"/>
              </a:lnSpc>
              <a:spcBef>
                <a:spcPts val="535"/>
              </a:spcBef>
            </a:pPr>
            <a:r>
              <a:rPr sz="4000" spc="-10" dirty="0"/>
              <a:t>DASHBOARD</a:t>
            </a:r>
            <a:r>
              <a:rPr sz="4000" dirty="0"/>
              <a:t> –</a:t>
            </a:r>
            <a:r>
              <a:rPr sz="4000" spc="5" dirty="0"/>
              <a:t> </a:t>
            </a:r>
            <a:r>
              <a:rPr sz="4000" dirty="0"/>
              <a:t>Pie </a:t>
            </a:r>
            <a:r>
              <a:rPr sz="4000" spc="-5" dirty="0"/>
              <a:t>chart</a:t>
            </a:r>
            <a:r>
              <a:rPr sz="4000" dirty="0"/>
              <a:t> </a:t>
            </a:r>
            <a:r>
              <a:rPr sz="4000" spc="-5" dirty="0"/>
              <a:t>showing</a:t>
            </a:r>
            <a:r>
              <a:rPr sz="4000" dirty="0"/>
              <a:t> the </a:t>
            </a:r>
            <a:r>
              <a:rPr sz="4000" spc="-5" dirty="0"/>
              <a:t>success</a:t>
            </a:r>
            <a:r>
              <a:rPr sz="4000" spc="-15" dirty="0"/>
              <a:t> percentage </a:t>
            </a:r>
            <a:r>
              <a:rPr sz="4000" spc="-710" dirty="0"/>
              <a:t> </a:t>
            </a:r>
            <a:r>
              <a:rPr sz="4000" spc="-5" dirty="0"/>
              <a:t>achieved </a:t>
            </a:r>
            <a:r>
              <a:rPr sz="4000" spc="-15" dirty="0"/>
              <a:t>by</a:t>
            </a:r>
            <a:r>
              <a:rPr sz="4000" dirty="0"/>
              <a:t> each </a:t>
            </a:r>
            <a:r>
              <a:rPr sz="4000" spc="-5" dirty="0"/>
              <a:t>launch</a:t>
            </a:r>
            <a:r>
              <a:rPr sz="4000" spc="5" dirty="0"/>
              <a:t> </a:t>
            </a:r>
            <a:r>
              <a:rPr sz="4000" spc="-15" dirty="0"/>
              <a:t>site</a:t>
            </a:r>
          </a:p>
        </p:txBody>
      </p:sp>
      <p:pic>
        <p:nvPicPr>
          <p:cNvPr id="11" name="Picture 10">
            <a:extLst>
              <a:ext uri="{FF2B5EF4-FFF2-40B4-BE49-F238E27FC236}">
                <a16:creationId xmlns:a16="http://schemas.microsoft.com/office/drawing/2014/main" id="{EA1796B8-0376-4128-9C41-1E9B1EA965AD}"/>
              </a:ext>
            </a:extLst>
          </p:cNvPr>
          <p:cNvPicPr>
            <a:picLocks noChangeAspect="1"/>
          </p:cNvPicPr>
          <p:nvPr/>
        </p:nvPicPr>
        <p:blipFill>
          <a:blip r:embed="rId3"/>
          <a:stretch>
            <a:fillRect/>
          </a:stretch>
        </p:blipFill>
        <p:spPr>
          <a:xfrm>
            <a:off x="457200" y="1676400"/>
            <a:ext cx="6858352" cy="47690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467599" y="1752600"/>
            <a:ext cx="2667000" cy="1977464"/>
          </a:xfrm>
          <a:prstGeom prst="rect">
            <a:avLst/>
          </a:prstGeom>
        </p:spPr>
        <p:txBody>
          <a:bodyPr vert="horz" wrap="square" lIns="0" tIns="12700" rIns="0" bIns="0" rtlCol="0">
            <a:spAutoFit/>
          </a:bodyPr>
          <a:lstStyle/>
          <a:p>
            <a:pPr marL="12700">
              <a:lnSpc>
                <a:spcPct val="100000"/>
              </a:lnSpc>
              <a:spcBef>
                <a:spcPts val="100"/>
              </a:spcBef>
            </a:pPr>
            <a:r>
              <a:rPr sz="1800" spc="-10" dirty="0">
                <a:solidFill>
                  <a:schemeClr val="bg1"/>
                </a:solidFill>
                <a:latin typeface="Calibri"/>
                <a:cs typeface="Calibri"/>
              </a:rPr>
              <a:t>KSC</a:t>
            </a:r>
            <a:r>
              <a:rPr sz="1800" dirty="0">
                <a:solidFill>
                  <a:schemeClr val="bg1"/>
                </a:solidFill>
                <a:latin typeface="Calibri"/>
                <a:cs typeface="Calibri"/>
              </a:rPr>
              <a:t> </a:t>
            </a:r>
            <a:r>
              <a:rPr sz="1800" spc="-10" dirty="0">
                <a:solidFill>
                  <a:schemeClr val="bg1"/>
                </a:solidFill>
                <a:latin typeface="Calibri"/>
                <a:cs typeface="Calibri"/>
              </a:rPr>
              <a:t>LC-39A</a:t>
            </a:r>
            <a:r>
              <a:rPr sz="1800" spc="10" dirty="0">
                <a:solidFill>
                  <a:schemeClr val="bg1"/>
                </a:solidFill>
                <a:latin typeface="Calibri"/>
                <a:cs typeface="Calibri"/>
              </a:rPr>
              <a:t> </a:t>
            </a:r>
            <a:r>
              <a:rPr sz="1800" spc="-5" dirty="0">
                <a:solidFill>
                  <a:schemeClr val="bg1"/>
                </a:solidFill>
                <a:latin typeface="Calibri"/>
                <a:cs typeface="Calibri"/>
              </a:rPr>
              <a:t>achieved </a:t>
            </a:r>
            <a:r>
              <a:rPr sz="1800" dirty="0">
                <a:solidFill>
                  <a:schemeClr val="bg1"/>
                </a:solidFill>
                <a:latin typeface="Calibri"/>
                <a:cs typeface="Calibri"/>
              </a:rPr>
              <a:t>a</a:t>
            </a:r>
            <a:r>
              <a:rPr sz="1800" spc="5" dirty="0">
                <a:solidFill>
                  <a:schemeClr val="bg1"/>
                </a:solidFill>
                <a:latin typeface="Calibri"/>
                <a:cs typeface="Calibri"/>
              </a:rPr>
              <a:t> </a:t>
            </a:r>
            <a:r>
              <a:rPr sz="1800" dirty="0">
                <a:solidFill>
                  <a:schemeClr val="bg1"/>
                </a:solidFill>
                <a:latin typeface="Calibri"/>
                <a:cs typeface="Calibri"/>
              </a:rPr>
              <a:t>76.9%</a:t>
            </a:r>
            <a:r>
              <a:rPr sz="1800" spc="-10" dirty="0">
                <a:solidFill>
                  <a:schemeClr val="bg1"/>
                </a:solidFill>
                <a:latin typeface="Calibri"/>
                <a:cs typeface="Calibri"/>
              </a:rPr>
              <a:t> </a:t>
            </a:r>
            <a:r>
              <a:rPr lang="en-US" sz="1800" spc="-10" dirty="0">
                <a:solidFill>
                  <a:schemeClr val="bg1"/>
                </a:solidFill>
                <a:latin typeface="Calibri"/>
                <a:cs typeface="Calibri"/>
              </a:rPr>
              <a:t>launch </a:t>
            </a:r>
            <a:r>
              <a:rPr sz="1800" spc="-10" dirty="0">
                <a:solidFill>
                  <a:schemeClr val="bg1"/>
                </a:solidFill>
                <a:latin typeface="Calibri"/>
                <a:cs typeface="Calibri"/>
              </a:rPr>
              <a:t>success</a:t>
            </a:r>
            <a:r>
              <a:rPr sz="1800" spc="10" dirty="0">
                <a:solidFill>
                  <a:schemeClr val="bg1"/>
                </a:solidFill>
                <a:latin typeface="Calibri"/>
                <a:cs typeface="Calibri"/>
              </a:rPr>
              <a:t> </a:t>
            </a:r>
            <a:r>
              <a:rPr sz="1800" spc="-10" dirty="0">
                <a:solidFill>
                  <a:schemeClr val="bg1"/>
                </a:solidFill>
                <a:latin typeface="Calibri"/>
                <a:cs typeface="Calibri"/>
              </a:rPr>
              <a:t>rate</a:t>
            </a:r>
            <a:r>
              <a:rPr lang="en-US" sz="1800" spc="20" dirty="0">
                <a:solidFill>
                  <a:schemeClr val="bg1"/>
                </a:solidFill>
                <a:latin typeface="Calibri"/>
                <a:cs typeface="Calibri"/>
              </a:rPr>
              <a:t> and had</a:t>
            </a:r>
            <a:r>
              <a:rPr sz="1800" spc="10" dirty="0">
                <a:solidFill>
                  <a:schemeClr val="bg1"/>
                </a:solidFill>
                <a:latin typeface="Calibri"/>
                <a:cs typeface="Calibri"/>
              </a:rPr>
              <a:t> </a:t>
            </a:r>
            <a:r>
              <a:rPr sz="1800" dirty="0">
                <a:solidFill>
                  <a:schemeClr val="bg1"/>
                </a:solidFill>
                <a:latin typeface="Calibri"/>
                <a:cs typeface="Calibri"/>
              </a:rPr>
              <a:t>a</a:t>
            </a:r>
            <a:r>
              <a:rPr sz="1800" spc="5" dirty="0">
                <a:solidFill>
                  <a:schemeClr val="bg1"/>
                </a:solidFill>
                <a:latin typeface="Calibri"/>
                <a:cs typeface="Calibri"/>
              </a:rPr>
              <a:t> </a:t>
            </a:r>
            <a:r>
              <a:rPr sz="1800" dirty="0">
                <a:solidFill>
                  <a:schemeClr val="bg1"/>
                </a:solidFill>
                <a:latin typeface="Calibri"/>
                <a:cs typeface="Calibri"/>
              </a:rPr>
              <a:t>23.1%</a:t>
            </a:r>
            <a:r>
              <a:rPr sz="1800" spc="-10" dirty="0">
                <a:solidFill>
                  <a:schemeClr val="bg1"/>
                </a:solidFill>
                <a:latin typeface="Calibri"/>
                <a:cs typeface="Calibri"/>
              </a:rPr>
              <a:t> </a:t>
            </a:r>
            <a:r>
              <a:rPr sz="1800" spc="-5" dirty="0">
                <a:solidFill>
                  <a:schemeClr val="bg1"/>
                </a:solidFill>
                <a:latin typeface="Calibri"/>
                <a:cs typeface="Calibri"/>
              </a:rPr>
              <a:t>failure</a:t>
            </a:r>
            <a:r>
              <a:rPr sz="1800" spc="10" dirty="0">
                <a:solidFill>
                  <a:schemeClr val="bg1"/>
                </a:solidFill>
                <a:latin typeface="Calibri"/>
                <a:cs typeface="Calibri"/>
              </a:rPr>
              <a:t> </a:t>
            </a:r>
            <a:r>
              <a:rPr sz="1800" spc="-10" dirty="0">
                <a:solidFill>
                  <a:schemeClr val="bg1"/>
                </a:solidFill>
                <a:latin typeface="Calibri"/>
                <a:cs typeface="Calibri"/>
              </a:rPr>
              <a:t>rate</a:t>
            </a:r>
            <a:endParaRPr lang="en-US" sz="1800" spc="-10" dirty="0">
              <a:solidFill>
                <a:schemeClr val="bg1"/>
              </a:solidFill>
              <a:latin typeface="Calibri"/>
              <a:cs typeface="Calibri"/>
            </a:endParaRPr>
          </a:p>
          <a:p>
            <a:pPr marL="12700">
              <a:lnSpc>
                <a:spcPct val="100000"/>
              </a:lnSpc>
              <a:spcBef>
                <a:spcPts val="100"/>
              </a:spcBef>
            </a:pPr>
            <a:endParaRPr lang="en-SG" spc="-10" dirty="0">
              <a:solidFill>
                <a:schemeClr val="bg1"/>
              </a:solidFill>
              <a:latin typeface="Calibri"/>
              <a:cs typeface="Calibri"/>
            </a:endParaRPr>
          </a:p>
          <a:p>
            <a:pPr marL="12700">
              <a:lnSpc>
                <a:spcPct val="100000"/>
              </a:lnSpc>
              <a:spcBef>
                <a:spcPts val="100"/>
              </a:spcBef>
            </a:pPr>
            <a:r>
              <a:rPr lang="en-SG" sz="1800" spc="-10" dirty="0">
                <a:solidFill>
                  <a:schemeClr val="bg1"/>
                </a:solidFill>
                <a:latin typeface="Calibri"/>
                <a:cs typeface="Calibri"/>
              </a:rPr>
              <a:t>Slice labels follow the values in the Class column. 1 = success, 0 = failure</a:t>
            </a:r>
            <a:endParaRPr sz="1800" dirty="0">
              <a:solidFill>
                <a:schemeClr val="bg1"/>
              </a:solidFill>
              <a:latin typeface="Calibri"/>
              <a:cs typeface="Calibri"/>
            </a:endParaRPr>
          </a:p>
        </p:txBody>
      </p:sp>
      <p:pic>
        <p:nvPicPr>
          <p:cNvPr id="7" name="Picture 6">
            <a:extLst>
              <a:ext uri="{FF2B5EF4-FFF2-40B4-BE49-F238E27FC236}">
                <a16:creationId xmlns:a16="http://schemas.microsoft.com/office/drawing/2014/main" id="{BD795490-380C-4A98-87D5-BFFA1216D1A6}"/>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78738" y="168401"/>
            <a:ext cx="10055861" cy="989502"/>
          </a:xfrm>
          <a:prstGeom prst="rect">
            <a:avLst/>
          </a:prstGeom>
        </p:spPr>
        <p:txBody>
          <a:bodyPr vert="horz" wrap="square" lIns="0" tIns="67945" rIns="0" bIns="0" rtlCol="0">
            <a:spAutoFit/>
          </a:bodyPr>
          <a:lstStyle/>
          <a:p>
            <a:pPr marL="12700" marR="5080">
              <a:lnSpc>
                <a:spcPts val="3460"/>
              </a:lnSpc>
              <a:spcBef>
                <a:spcPts val="535"/>
              </a:spcBef>
            </a:pPr>
            <a:r>
              <a:rPr sz="4000" spc="-10" dirty="0"/>
              <a:t>DASHBOARD</a:t>
            </a:r>
            <a:r>
              <a:rPr sz="4000" dirty="0"/>
              <a:t> –</a:t>
            </a:r>
            <a:r>
              <a:rPr sz="4000" spc="5" dirty="0"/>
              <a:t> </a:t>
            </a:r>
            <a:r>
              <a:rPr sz="4000" dirty="0"/>
              <a:t>Pie </a:t>
            </a:r>
            <a:r>
              <a:rPr sz="4000" spc="-5" dirty="0"/>
              <a:t>chart</a:t>
            </a:r>
            <a:r>
              <a:rPr sz="4000" dirty="0"/>
              <a:t> </a:t>
            </a:r>
            <a:r>
              <a:rPr sz="4000" spc="-30" dirty="0"/>
              <a:t>for</a:t>
            </a:r>
            <a:r>
              <a:rPr sz="4000" spc="-5" dirty="0"/>
              <a:t> the </a:t>
            </a:r>
            <a:r>
              <a:rPr sz="4000" dirty="0"/>
              <a:t>launch</a:t>
            </a:r>
            <a:r>
              <a:rPr sz="4000" spc="15" dirty="0"/>
              <a:t> </a:t>
            </a:r>
            <a:r>
              <a:rPr sz="4000" spc="-15" dirty="0"/>
              <a:t>site</a:t>
            </a:r>
            <a:r>
              <a:rPr sz="4000" dirty="0"/>
              <a:t> with</a:t>
            </a:r>
            <a:r>
              <a:rPr sz="4000" spc="10" dirty="0"/>
              <a:t> </a:t>
            </a:r>
            <a:r>
              <a:rPr sz="4000" spc="-10" dirty="0"/>
              <a:t>highest </a:t>
            </a:r>
            <a:r>
              <a:rPr sz="4000" spc="-710" dirty="0"/>
              <a:t> </a:t>
            </a:r>
            <a:r>
              <a:rPr sz="4000" dirty="0"/>
              <a:t>launch</a:t>
            </a:r>
            <a:r>
              <a:rPr sz="4000" spc="5" dirty="0"/>
              <a:t> </a:t>
            </a:r>
            <a:r>
              <a:rPr sz="4000" spc="-5" dirty="0"/>
              <a:t>success</a:t>
            </a:r>
            <a:r>
              <a:rPr sz="4000" dirty="0"/>
              <a:t> </a:t>
            </a:r>
            <a:r>
              <a:rPr sz="4000" spc="-25" dirty="0"/>
              <a:t>ratio</a:t>
            </a:r>
          </a:p>
        </p:txBody>
      </p:sp>
      <p:pic>
        <p:nvPicPr>
          <p:cNvPr id="9" name="Picture 8">
            <a:extLst>
              <a:ext uri="{FF2B5EF4-FFF2-40B4-BE49-F238E27FC236}">
                <a16:creationId xmlns:a16="http://schemas.microsoft.com/office/drawing/2014/main" id="{B27C98FA-AB57-4026-A3AA-F53BA3D2EA2A}"/>
              </a:ext>
            </a:extLst>
          </p:cNvPr>
          <p:cNvPicPr>
            <a:picLocks noChangeAspect="1"/>
          </p:cNvPicPr>
          <p:nvPr/>
        </p:nvPicPr>
        <p:blipFill>
          <a:blip r:embed="rId3"/>
          <a:stretch>
            <a:fillRect/>
          </a:stretch>
        </p:blipFill>
        <p:spPr>
          <a:xfrm>
            <a:off x="457200" y="1575224"/>
            <a:ext cx="6883754" cy="4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09600" y="1397640"/>
            <a:ext cx="3499485" cy="320601"/>
          </a:xfrm>
          <a:prstGeom prst="rect">
            <a:avLst/>
          </a:prstGeom>
        </p:spPr>
        <p:txBody>
          <a:bodyPr vert="horz" wrap="square" lIns="0" tIns="12700" rIns="0" bIns="0" rtlCol="0">
            <a:spAutoFit/>
          </a:bodyPr>
          <a:lstStyle/>
          <a:p>
            <a:pPr marL="12700">
              <a:lnSpc>
                <a:spcPct val="100000"/>
              </a:lnSpc>
              <a:spcBef>
                <a:spcPts val="100"/>
              </a:spcBef>
            </a:pPr>
            <a:r>
              <a:rPr lang="en-US" sz="2000" b="1" spc="-10" dirty="0">
                <a:solidFill>
                  <a:schemeClr val="bg1"/>
                </a:solidFill>
                <a:latin typeface="Calibri"/>
                <a:cs typeface="Calibri"/>
              </a:rPr>
              <a:t>Payload range 3000kg – 4000kg</a:t>
            </a:r>
            <a:endParaRPr sz="2000" dirty="0">
              <a:solidFill>
                <a:schemeClr val="bg1"/>
              </a:solidFill>
              <a:latin typeface="Calibri"/>
              <a:cs typeface="Calibri"/>
            </a:endParaRPr>
          </a:p>
        </p:txBody>
      </p:sp>
      <p:sp>
        <p:nvSpPr>
          <p:cNvPr id="9" name="object 9"/>
          <p:cNvSpPr txBox="1"/>
          <p:nvPr/>
        </p:nvSpPr>
        <p:spPr>
          <a:xfrm>
            <a:off x="9525000" y="4419600"/>
            <a:ext cx="2000885" cy="1674817"/>
          </a:xfrm>
          <a:prstGeom prst="rect">
            <a:avLst/>
          </a:prstGeom>
        </p:spPr>
        <p:txBody>
          <a:bodyPr vert="horz" wrap="square" lIns="0" tIns="12700" rIns="0" bIns="0" rtlCol="0">
            <a:spAutoFit/>
          </a:bodyPr>
          <a:lstStyle/>
          <a:p>
            <a:pPr marL="12700">
              <a:lnSpc>
                <a:spcPct val="100000"/>
              </a:lnSpc>
              <a:spcBef>
                <a:spcPts val="100"/>
              </a:spcBef>
            </a:pPr>
            <a:r>
              <a:rPr lang="en-US" sz="1800" spc="-35" dirty="0">
                <a:solidFill>
                  <a:schemeClr val="bg1"/>
                </a:solidFill>
                <a:latin typeface="Calibri"/>
                <a:cs typeface="Calibri"/>
              </a:rPr>
              <a:t>This range shows the highest success rate of any of the 1000kg ranges, with a success rate of </a:t>
            </a:r>
            <a:r>
              <a:rPr lang="en-US" spc="-35" dirty="0">
                <a:solidFill>
                  <a:schemeClr val="bg1"/>
                </a:solidFill>
                <a:latin typeface="Calibri"/>
                <a:cs typeface="Calibri"/>
              </a:rPr>
              <a:t>70</a:t>
            </a:r>
            <a:r>
              <a:rPr lang="en-US" sz="1800" spc="-35" dirty="0">
                <a:solidFill>
                  <a:schemeClr val="bg1"/>
                </a:solidFill>
                <a:latin typeface="Calibri"/>
                <a:cs typeface="Calibri"/>
              </a:rPr>
              <a:t>% (7 successful	, 3 failed)</a:t>
            </a:r>
            <a:endParaRPr sz="1800" dirty="0">
              <a:solidFill>
                <a:schemeClr val="bg1"/>
              </a:solidFill>
              <a:latin typeface="Calibri"/>
              <a:cs typeface="Calibri"/>
            </a:endParaRPr>
          </a:p>
        </p:txBody>
      </p:sp>
      <p:pic>
        <p:nvPicPr>
          <p:cNvPr id="11" name="Picture 10">
            <a:extLst>
              <a:ext uri="{FF2B5EF4-FFF2-40B4-BE49-F238E27FC236}">
                <a16:creationId xmlns:a16="http://schemas.microsoft.com/office/drawing/2014/main" id="{C2B6E41A-BE20-495C-B362-F05CB6739BA2}"/>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78739" y="168401"/>
            <a:ext cx="10246360" cy="966290"/>
          </a:xfrm>
          <a:prstGeom prst="rect">
            <a:avLst/>
          </a:prstGeom>
        </p:spPr>
        <p:txBody>
          <a:bodyPr vert="horz" wrap="square" lIns="0" tIns="67945" rIns="0" bIns="0" rtlCol="0">
            <a:spAutoFit/>
          </a:bodyPr>
          <a:lstStyle/>
          <a:p>
            <a:pPr marL="12700" marR="5080">
              <a:lnSpc>
                <a:spcPts val="3460"/>
              </a:lnSpc>
              <a:spcBef>
                <a:spcPts val="535"/>
              </a:spcBef>
            </a:pPr>
            <a:r>
              <a:rPr spc="-10" dirty="0"/>
              <a:t>DASHBOARD</a:t>
            </a:r>
            <a:r>
              <a:rPr spc="5" dirty="0"/>
              <a:t> </a:t>
            </a:r>
            <a:r>
              <a:rPr dirty="0"/>
              <a:t>–</a:t>
            </a:r>
            <a:r>
              <a:rPr spc="5" dirty="0"/>
              <a:t> </a:t>
            </a:r>
            <a:r>
              <a:rPr spc="-20" dirty="0"/>
              <a:t>Payload</a:t>
            </a:r>
            <a:r>
              <a:rPr dirty="0"/>
              <a:t> vs.</a:t>
            </a:r>
            <a:r>
              <a:rPr spc="-10" dirty="0"/>
              <a:t> </a:t>
            </a:r>
            <a:r>
              <a:rPr spc="-5" dirty="0"/>
              <a:t>Launch</a:t>
            </a:r>
            <a:r>
              <a:rPr spc="15" dirty="0"/>
              <a:t> </a:t>
            </a:r>
            <a:r>
              <a:rPr spc="-15" dirty="0"/>
              <a:t>Outcome</a:t>
            </a:r>
            <a:r>
              <a:rPr dirty="0"/>
              <a:t> </a:t>
            </a:r>
            <a:r>
              <a:rPr spc="-20" dirty="0"/>
              <a:t>scatter</a:t>
            </a:r>
            <a:r>
              <a:rPr dirty="0"/>
              <a:t> </a:t>
            </a:r>
            <a:r>
              <a:rPr spc="-5" dirty="0"/>
              <a:t>plot </a:t>
            </a:r>
            <a:r>
              <a:rPr spc="-30" dirty="0"/>
              <a:t>for</a:t>
            </a:r>
            <a:r>
              <a:rPr spc="-5" dirty="0"/>
              <a:t> </a:t>
            </a:r>
            <a:r>
              <a:rPr dirty="0"/>
              <a:t>all </a:t>
            </a:r>
            <a:r>
              <a:rPr spc="-710" dirty="0"/>
              <a:t> </a:t>
            </a:r>
            <a:r>
              <a:rPr spc="-10" dirty="0"/>
              <a:t>sites,</a:t>
            </a:r>
            <a:r>
              <a:rPr dirty="0"/>
              <a:t> with</a:t>
            </a:r>
            <a:r>
              <a:rPr spc="10" dirty="0"/>
              <a:t> </a:t>
            </a:r>
            <a:r>
              <a:rPr spc="-25" dirty="0"/>
              <a:t>different</a:t>
            </a:r>
            <a:r>
              <a:rPr spc="5" dirty="0"/>
              <a:t> </a:t>
            </a:r>
            <a:r>
              <a:rPr spc="-10" dirty="0"/>
              <a:t>payload</a:t>
            </a:r>
            <a:r>
              <a:rPr spc="-5" dirty="0"/>
              <a:t> </a:t>
            </a:r>
            <a:r>
              <a:rPr spc="-10" dirty="0"/>
              <a:t>selected</a:t>
            </a:r>
            <a:r>
              <a:rPr spc="5" dirty="0"/>
              <a:t> </a:t>
            </a:r>
            <a:r>
              <a:rPr dirty="0"/>
              <a:t>in</a:t>
            </a:r>
            <a:r>
              <a:rPr spc="5" dirty="0"/>
              <a:t> </a:t>
            </a:r>
            <a:r>
              <a:rPr dirty="0"/>
              <a:t>the</a:t>
            </a:r>
            <a:r>
              <a:rPr spc="5" dirty="0"/>
              <a:t> </a:t>
            </a:r>
            <a:r>
              <a:rPr spc="-20" dirty="0"/>
              <a:t>range</a:t>
            </a:r>
            <a:r>
              <a:rPr dirty="0"/>
              <a:t> </a:t>
            </a:r>
            <a:r>
              <a:rPr spc="-5" dirty="0"/>
              <a:t>slider</a:t>
            </a:r>
          </a:p>
        </p:txBody>
      </p:sp>
      <p:pic>
        <p:nvPicPr>
          <p:cNvPr id="13" name="Picture 12">
            <a:extLst>
              <a:ext uri="{FF2B5EF4-FFF2-40B4-BE49-F238E27FC236}">
                <a16:creationId xmlns:a16="http://schemas.microsoft.com/office/drawing/2014/main" id="{593C95E1-E502-4609-BBAD-6ABF132D652C}"/>
              </a:ext>
            </a:extLst>
          </p:cNvPr>
          <p:cNvPicPr>
            <a:picLocks noChangeAspect="1"/>
          </p:cNvPicPr>
          <p:nvPr/>
        </p:nvPicPr>
        <p:blipFill>
          <a:blip r:embed="rId3"/>
          <a:stretch>
            <a:fillRect/>
          </a:stretch>
        </p:blipFill>
        <p:spPr>
          <a:xfrm>
            <a:off x="457200" y="1805551"/>
            <a:ext cx="8077615" cy="473099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33400" y="1559590"/>
            <a:ext cx="3499485" cy="320601"/>
          </a:xfrm>
          <a:prstGeom prst="rect">
            <a:avLst/>
          </a:prstGeom>
        </p:spPr>
        <p:txBody>
          <a:bodyPr vert="horz" wrap="square" lIns="0" tIns="12700" rIns="0" bIns="0" rtlCol="0">
            <a:spAutoFit/>
          </a:bodyPr>
          <a:lstStyle/>
          <a:p>
            <a:pPr marL="12700">
              <a:lnSpc>
                <a:spcPct val="100000"/>
              </a:lnSpc>
              <a:spcBef>
                <a:spcPts val="100"/>
              </a:spcBef>
            </a:pPr>
            <a:r>
              <a:rPr lang="en-US" sz="2000" b="1" spc="-10" dirty="0">
                <a:solidFill>
                  <a:schemeClr val="bg1"/>
                </a:solidFill>
                <a:latin typeface="Calibri"/>
                <a:cs typeface="Calibri"/>
              </a:rPr>
              <a:t>Payload range 9000kg – 10000kg</a:t>
            </a:r>
            <a:endParaRPr sz="2000" b="1" dirty="0">
              <a:solidFill>
                <a:schemeClr val="bg1"/>
              </a:solidFill>
              <a:latin typeface="Calibri"/>
              <a:cs typeface="Calibri"/>
            </a:endParaRPr>
          </a:p>
        </p:txBody>
      </p:sp>
      <p:pic>
        <p:nvPicPr>
          <p:cNvPr id="11" name="Picture 10">
            <a:extLst>
              <a:ext uri="{FF2B5EF4-FFF2-40B4-BE49-F238E27FC236}">
                <a16:creationId xmlns:a16="http://schemas.microsoft.com/office/drawing/2014/main" id="{C2B6E41A-BE20-495C-B362-F05CB6739BA2}"/>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4" name="object 4"/>
          <p:cNvSpPr txBox="1">
            <a:spLocks noGrp="1"/>
          </p:cNvSpPr>
          <p:nvPr>
            <p:ph type="title"/>
          </p:nvPr>
        </p:nvSpPr>
        <p:spPr>
          <a:xfrm>
            <a:off x="78739" y="168401"/>
            <a:ext cx="10246360" cy="966290"/>
          </a:xfrm>
          <a:prstGeom prst="rect">
            <a:avLst/>
          </a:prstGeom>
        </p:spPr>
        <p:txBody>
          <a:bodyPr vert="horz" wrap="square" lIns="0" tIns="67945" rIns="0" bIns="0" rtlCol="0">
            <a:spAutoFit/>
          </a:bodyPr>
          <a:lstStyle/>
          <a:p>
            <a:pPr marL="12700" marR="5080">
              <a:lnSpc>
                <a:spcPts val="3460"/>
              </a:lnSpc>
              <a:spcBef>
                <a:spcPts val="535"/>
              </a:spcBef>
            </a:pPr>
            <a:r>
              <a:rPr spc="-10" dirty="0"/>
              <a:t>DASHBOARD</a:t>
            </a:r>
            <a:r>
              <a:rPr spc="5" dirty="0"/>
              <a:t> </a:t>
            </a:r>
            <a:r>
              <a:rPr dirty="0"/>
              <a:t>–</a:t>
            </a:r>
            <a:r>
              <a:rPr spc="5" dirty="0"/>
              <a:t> </a:t>
            </a:r>
            <a:r>
              <a:rPr spc="-20" dirty="0"/>
              <a:t>Payload</a:t>
            </a:r>
            <a:r>
              <a:rPr dirty="0"/>
              <a:t> vs.</a:t>
            </a:r>
            <a:r>
              <a:rPr spc="-10" dirty="0"/>
              <a:t> </a:t>
            </a:r>
            <a:r>
              <a:rPr spc="-5" dirty="0"/>
              <a:t>Launch</a:t>
            </a:r>
            <a:r>
              <a:rPr spc="15" dirty="0"/>
              <a:t> </a:t>
            </a:r>
            <a:r>
              <a:rPr spc="-15" dirty="0"/>
              <a:t>Outcome</a:t>
            </a:r>
            <a:r>
              <a:rPr dirty="0"/>
              <a:t> </a:t>
            </a:r>
            <a:r>
              <a:rPr spc="-20" dirty="0"/>
              <a:t>scatter</a:t>
            </a:r>
            <a:r>
              <a:rPr dirty="0"/>
              <a:t> </a:t>
            </a:r>
            <a:r>
              <a:rPr spc="-5" dirty="0"/>
              <a:t>plot </a:t>
            </a:r>
            <a:r>
              <a:rPr spc="-30" dirty="0"/>
              <a:t>for</a:t>
            </a:r>
            <a:r>
              <a:rPr spc="-5" dirty="0"/>
              <a:t> </a:t>
            </a:r>
            <a:r>
              <a:rPr dirty="0"/>
              <a:t>all </a:t>
            </a:r>
            <a:r>
              <a:rPr spc="-710" dirty="0"/>
              <a:t> </a:t>
            </a:r>
            <a:r>
              <a:rPr spc="-10" dirty="0"/>
              <a:t>sites,</a:t>
            </a:r>
            <a:r>
              <a:rPr dirty="0"/>
              <a:t> with</a:t>
            </a:r>
            <a:r>
              <a:rPr spc="10" dirty="0"/>
              <a:t> </a:t>
            </a:r>
            <a:r>
              <a:rPr spc="-25" dirty="0"/>
              <a:t>different</a:t>
            </a:r>
            <a:r>
              <a:rPr spc="5" dirty="0"/>
              <a:t> </a:t>
            </a:r>
            <a:r>
              <a:rPr spc="-10" dirty="0"/>
              <a:t>payload</a:t>
            </a:r>
            <a:r>
              <a:rPr spc="-5" dirty="0"/>
              <a:t> </a:t>
            </a:r>
            <a:r>
              <a:rPr spc="-10" dirty="0"/>
              <a:t>selected</a:t>
            </a:r>
            <a:r>
              <a:rPr spc="5" dirty="0"/>
              <a:t> </a:t>
            </a:r>
            <a:r>
              <a:rPr dirty="0"/>
              <a:t>in</a:t>
            </a:r>
            <a:r>
              <a:rPr spc="5" dirty="0"/>
              <a:t> </a:t>
            </a:r>
            <a:r>
              <a:rPr dirty="0"/>
              <a:t>the</a:t>
            </a:r>
            <a:r>
              <a:rPr spc="5" dirty="0"/>
              <a:t> </a:t>
            </a:r>
            <a:r>
              <a:rPr spc="-20" dirty="0"/>
              <a:t>range</a:t>
            </a:r>
            <a:r>
              <a:rPr dirty="0"/>
              <a:t> </a:t>
            </a:r>
            <a:r>
              <a:rPr spc="-5" dirty="0"/>
              <a:t>slider</a:t>
            </a:r>
          </a:p>
        </p:txBody>
      </p:sp>
      <p:pic>
        <p:nvPicPr>
          <p:cNvPr id="3" name="Picture 2">
            <a:extLst>
              <a:ext uri="{FF2B5EF4-FFF2-40B4-BE49-F238E27FC236}">
                <a16:creationId xmlns:a16="http://schemas.microsoft.com/office/drawing/2014/main" id="{41A8BF9D-AC98-4EDB-908E-2A4DB64B6CBD}"/>
              </a:ext>
            </a:extLst>
          </p:cNvPr>
          <p:cNvPicPr>
            <a:picLocks noChangeAspect="1"/>
          </p:cNvPicPr>
          <p:nvPr/>
        </p:nvPicPr>
        <p:blipFill>
          <a:blip r:embed="rId3"/>
          <a:stretch>
            <a:fillRect/>
          </a:stretch>
        </p:blipFill>
        <p:spPr>
          <a:xfrm>
            <a:off x="381000" y="2011294"/>
            <a:ext cx="8077913" cy="4475762"/>
          </a:xfrm>
          <a:prstGeom prst="rect">
            <a:avLst/>
          </a:prstGeom>
        </p:spPr>
      </p:pic>
      <p:sp>
        <p:nvSpPr>
          <p:cNvPr id="10" name="object 2">
            <a:extLst>
              <a:ext uri="{FF2B5EF4-FFF2-40B4-BE49-F238E27FC236}">
                <a16:creationId xmlns:a16="http://schemas.microsoft.com/office/drawing/2014/main" id="{F3FAA86D-164F-4969-B54B-9A751175F8C8}"/>
              </a:ext>
            </a:extLst>
          </p:cNvPr>
          <p:cNvSpPr/>
          <p:nvPr/>
        </p:nvSpPr>
        <p:spPr>
          <a:xfrm>
            <a:off x="8648699" y="1880191"/>
            <a:ext cx="3352800" cy="4624586"/>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b="1" dirty="0">
              <a:latin typeface="+mj-lt"/>
            </a:endParaRPr>
          </a:p>
        </p:txBody>
      </p:sp>
      <p:sp>
        <p:nvSpPr>
          <p:cNvPr id="9" name="object 9"/>
          <p:cNvSpPr txBox="1"/>
          <p:nvPr/>
        </p:nvSpPr>
        <p:spPr>
          <a:xfrm>
            <a:off x="8730613" y="1964700"/>
            <a:ext cx="3200400" cy="4444807"/>
          </a:xfrm>
          <a:prstGeom prst="rect">
            <a:avLst/>
          </a:prstGeom>
        </p:spPr>
        <p:txBody>
          <a:bodyPr vert="horz" wrap="square" lIns="0" tIns="12700" rIns="0" bIns="0" rtlCol="0">
            <a:spAutoFit/>
          </a:bodyPr>
          <a:lstStyle/>
          <a:p>
            <a:pPr marL="12700">
              <a:lnSpc>
                <a:spcPct val="100000"/>
              </a:lnSpc>
              <a:spcBef>
                <a:spcPts val="100"/>
              </a:spcBef>
            </a:pPr>
            <a:r>
              <a:rPr lang="en-US" sz="1800" spc="-35" dirty="0">
                <a:latin typeface="Calibri"/>
                <a:cs typeface="Calibri"/>
              </a:rPr>
              <a:t>This plot</a:t>
            </a:r>
            <a:r>
              <a:rPr lang="en-US" spc="-35" dirty="0">
                <a:latin typeface="Calibri"/>
                <a:cs typeface="Calibri"/>
              </a:rPr>
              <a:t> shows only 2 different results, successful and failed launches at 9600kg. However, the legend shows there were 5 different booster versions used for launches within this payload range. This is because all 5 launches were carried out with a payload mass of 9600kg and this scatter plot doesn’t show  multiple results carried out with the same payload mass and the same landing outcome (success/failed). An improvement would be to use clustering when there are identical results for different booster versions.</a:t>
            </a:r>
            <a:endParaRPr sz="1800" dirty="0">
              <a:latin typeface="Calibri"/>
              <a:cs typeface="Calibri"/>
            </a:endParaRPr>
          </a:p>
        </p:txBody>
      </p:sp>
    </p:spTree>
    <p:extLst>
      <p:ext uri="{BB962C8B-B14F-4D97-AF65-F5344CB8AC3E}">
        <p14:creationId xmlns:p14="http://schemas.microsoft.com/office/powerpoint/2010/main" val="3110134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E63A1-FE08-49A2-B892-0C90EC82520C}"/>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0" y="0"/>
            <a:ext cx="12192000" cy="1219200"/>
          </a:xfrm>
          <a:prstGeom prst="rect">
            <a:avLst/>
          </a:prstGeom>
        </p:spPr>
      </p:pic>
      <p:sp>
        <p:nvSpPr>
          <p:cNvPr id="3" name="object 3"/>
          <p:cNvSpPr txBox="1">
            <a:spLocks noGrp="1"/>
          </p:cNvSpPr>
          <p:nvPr>
            <p:ph type="title"/>
          </p:nvPr>
        </p:nvSpPr>
        <p:spPr>
          <a:xfrm>
            <a:off x="381000" y="185420"/>
            <a:ext cx="9366250" cy="848360"/>
          </a:xfrm>
          <a:prstGeom prst="rect">
            <a:avLst/>
          </a:prstGeom>
        </p:spPr>
        <p:txBody>
          <a:bodyPr vert="horz" wrap="square" lIns="0" tIns="12700" rIns="0" bIns="0" rtlCol="0">
            <a:spAutoFit/>
          </a:bodyPr>
          <a:lstStyle/>
          <a:p>
            <a:pPr marL="12700">
              <a:lnSpc>
                <a:spcPct val="100000"/>
              </a:lnSpc>
              <a:spcBef>
                <a:spcPts val="100"/>
              </a:spcBef>
            </a:pPr>
            <a:r>
              <a:rPr sz="5400" b="0" spc="-10" dirty="0">
                <a:latin typeface="+mj-lt"/>
                <a:cs typeface="Segoe UI Light"/>
              </a:rPr>
              <a:t>Predictive</a:t>
            </a:r>
            <a:r>
              <a:rPr sz="5400" b="0" spc="-45" dirty="0">
                <a:latin typeface="+mj-lt"/>
                <a:cs typeface="Segoe UI Light"/>
              </a:rPr>
              <a:t> </a:t>
            </a:r>
            <a:r>
              <a:rPr sz="5400" b="0" spc="-5" dirty="0">
                <a:latin typeface="+mj-lt"/>
                <a:cs typeface="Segoe UI Light"/>
              </a:rPr>
              <a:t>analysis</a:t>
            </a:r>
            <a:r>
              <a:rPr sz="5400" b="0" spc="-50" dirty="0">
                <a:latin typeface="+mj-lt"/>
                <a:cs typeface="Segoe UI Light"/>
              </a:rPr>
              <a:t> </a:t>
            </a:r>
            <a:r>
              <a:rPr sz="5400" b="0" spc="-5" dirty="0">
                <a:latin typeface="+mj-lt"/>
                <a:cs typeface="Segoe UI Light"/>
              </a:rPr>
              <a:t>(Classification)</a:t>
            </a:r>
            <a:endParaRPr sz="5400" dirty="0">
              <a:latin typeface="+mj-lt"/>
              <a:cs typeface="Segoe UI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E81D55F-F299-4013-ADBD-EE00AD009954}"/>
              </a:ext>
            </a:extLst>
          </p:cNvPr>
          <p:cNvPicPr>
            <a:picLocks noChangeAspect="1"/>
          </p:cNvPicPr>
          <p:nvPr/>
        </p:nvPicPr>
        <p:blipFill>
          <a:blip r:embed="rId2"/>
          <a:stretch>
            <a:fillRect/>
          </a:stretch>
        </p:blipFill>
        <p:spPr>
          <a:xfrm>
            <a:off x="5894127" y="4746893"/>
            <a:ext cx="2106874" cy="1407460"/>
          </a:xfrm>
          <a:prstGeom prst="rect">
            <a:avLst/>
          </a:prstGeom>
        </p:spPr>
      </p:pic>
      <p:pic>
        <p:nvPicPr>
          <p:cNvPr id="24" name="Picture 23">
            <a:extLst>
              <a:ext uri="{FF2B5EF4-FFF2-40B4-BE49-F238E27FC236}">
                <a16:creationId xmlns:a16="http://schemas.microsoft.com/office/drawing/2014/main" id="{1B10A2E3-6EAC-4D66-88BC-558025FA9D43}"/>
              </a:ext>
            </a:extLst>
          </p:cNvPr>
          <p:cNvPicPr>
            <a:picLocks noChangeAspect="1"/>
          </p:cNvPicPr>
          <p:nvPr/>
        </p:nvPicPr>
        <p:blipFill>
          <a:blip r:embed="rId3"/>
          <a:stretch>
            <a:fillRect/>
          </a:stretch>
        </p:blipFill>
        <p:spPr>
          <a:xfrm>
            <a:off x="415424" y="1369303"/>
            <a:ext cx="4787032" cy="3233929"/>
          </a:xfrm>
          <a:prstGeom prst="rect">
            <a:avLst/>
          </a:prstGeom>
        </p:spPr>
      </p:pic>
      <p:pic>
        <p:nvPicPr>
          <p:cNvPr id="28" name="Picture 27">
            <a:extLst>
              <a:ext uri="{FF2B5EF4-FFF2-40B4-BE49-F238E27FC236}">
                <a16:creationId xmlns:a16="http://schemas.microsoft.com/office/drawing/2014/main" id="{3C53446E-E6C9-4046-BDF1-2AB459EB51DE}"/>
              </a:ext>
            </a:extLst>
          </p:cNvPr>
          <p:cNvPicPr>
            <a:picLocks noChangeAspect="1"/>
          </p:cNvPicPr>
          <p:nvPr/>
        </p:nvPicPr>
        <p:blipFill>
          <a:blip r:embed="rId4"/>
          <a:stretch>
            <a:fillRect/>
          </a:stretch>
        </p:blipFill>
        <p:spPr>
          <a:xfrm>
            <a:off x="239944" y="6252669"/>
            <a:ext cx="10336050" cy="416647"/>
          </a:xfrm>
          <a:prstGeom prst="rect">
            <a:avLst/>
          </a:prstGeom>
        </p:spPr>
      </p:pic>
      <p:pic>
        <p:nvPicPr>
          <p:cNvPr id="34" name="Picture 33">
            <a:extLst>
              <a:ext uri="{FF2B5EF4-FFF2-40B4-BE49-F238E27FC236}">
                <a16:creationId xmlns:a16="http://schemas.microsoft.com/office/drawing/2014/main" id="{78496BB5-D1E2-4013-BC2D-95F0418AC77D}"/>
              </a:ext>
            </a:extLst>
          </p:cNvPr>
          <p:cNvPicPr>
            <a:picLocks noChangeAspect="1"/>
          </p:cNvPicPr>
          <p:nvPr/>
        </p:nvPicPr>
        <p:blipFill>
          <a:blip r:embed="rId5"/>
          <a:stretch>
            <a:fillRect/>
          </a:stretch>
        </p:blipFill>
        <p:spPr>
          <a:xfrm>
            <a:off x="7701516" y="2986267"/>
            <a:ext cx="4004401" cy="652300"/>
          </a:xfrm>
          <a:prstGeom prst="rect">
            <a:avLst/>
          </a:prstGeom>
        </p:spPr>
      </p:pic>
      <p:pic>
        <p:nvPicPr>
          <p:cNvPr id="35" name="Picture 34">
            <a:extLst>
              <a:ext uri="{FF2B5EF4-FFF2-40B4-BE49-F238E27FC236}">
                <a16:creationId xmlns:a16="http://schemas.microsoft.com/office/drawing/2014/main" id="{39D3E822-961F-4185-9556-2F9AC3279234}"/>
              </a:ext>
            </a:extLst>
          </p:cNvPr>
          <p:cNvPicPr>
            <a:picLocks noChangeAspect="1"/>
          </p:cNvPicPr>
          <p:nvPr/>
        </p:nvPicPr>
        <p:blipFill rotWithShape="1">
          <a:blip r:embed="rId6">
            <a:extLst>
              <a:ext uri="{28A0092B-C50C-407E-A947-70E740481C1C}">
                <a14:useLocalDpi xmlns:a14="http://schemas.microsoft.com/office/drawing/2010/main" val="0"/>
              </a:ext>
            </a:extLst>
          </a:blip>
          <a:srcRect b="82222"/>
          <a:stretch/>
        </p:blipFill>
        <p:spPr>
          <a:xfrm>
            <a:off x="5080" y="3862"/>
            <a:ext cx="12192000" cy="1219200"/>
          </a:xfrm>
          <a:prstGeom prst="rect">
            <a:avLst/>
          </a:prstGeom>
        </p:spPr>
      </p:pic>
      <p:sp>
        <p:nvSpPr>
          <p:cNvPr id="2" name="object 2"/>
          <p:cNvSpPr txBox="1">
            <a:spLocks noGrp="1"/>
          </p:cNvSpPr>
          <p:nvPr>
            <p:ph type="title"/>
          </p:nvPr>
        </p:nvSpPr>
        <p:spPr>
          <a:xfrm>
            <a:off x="415424" y="188684"/>
            <a:ext cx="8118976" cy="895245"/>
          </a:xfrm>
          <a:prstGeom prst="rect">
            <a:avLst/>
          </a:prstGeom>
        </p:spPr>
        <p:txBody>
          <a:bodyPr vert="horz" wrap="square" lIns="0" tIns="63500" rIns="0" bIns="0" rtlCol="0">
            <a:spAutoFit/>
          </a:bodyPr>
          <a:lstStyle/>
          <a:p>
            <a:pPr marL="12700" marR="5080">
              <a:lnSpc>
                <a:spcPts val="3130"/>
              </a:lnSpc>
              <a:spcBef>
                <a:spcPts val="500"/>
              </a:spcBef>
            </a:pPr>
            <a:r>
              <a:rPr sz="4000" b="1" spc="-10" dirty="0"/>
              <a:t>Classification Accuracy </a:t>
            </a:r>
            <a:r>
              <a:rPr lang="en-US" sz="4000" b="1" spc="-10" dirty="0"/>
              <a:t>- </a:t>
            </a:r>
            <a:r>
              <a:rPr sz="4000" b="1" spc="-645" dirty="0"/>
              <a:t> </a:t>
            </a:r>
            <a:r>
              <a:rPr sz="4000" b="1" spc="-5" dirty="0"/>
              <a:t>using</a:t>
            </a:r>
            <a:r>
              <a:rPr sz="4000" b="1" spc="-15" dirty="0"/>
              <a:t> </a:t>
            </a:r>
            <a:r>
              <a:rPr lang="en-US" sz="4000" b="1" spc="-10" dirty="0"/>
              <a:t>the test and train </a:t>
            </a:r>
            <a:r>
              <a:rPr sz="4000" b="1" spc="-20" dirty="0"/>
              <a:t>data</a:t>
            </a:r>
            <a:r>
              <a:rPr lang="en-US" sz="4000" b="1" spc="-20" dirty="0"/>
              <a:t>set</a:t>
            </a:r>
            <a:endParaRPr sz="4000" b="1" dirty="0"/>
          </a:p>
        </p:txBody>
      </p:sp>
      <p:sp>
        <p:nvSpPr>
          <p:cNvPr id="11" name="object 2">
            <a:extLst>
              <a:ext uri="{FF2B5EF4-FFF2-40B4-BE49-F238E27FC236}">
                <a16:creationId xmlns:a16="http://schemas.microsoft.com/office/drawing/2014/main" id="{E400896F-F7CE-4A7E-B5FE-5BB9CB26CE09}"/>
              </a:ext>
            </a:extLst>
          </p:cNvPr>
          <p:cNvSpPr/>
          <p:nvPr/>
        </p:nvSpPr>
        <p:spPr>
          <a:xfrm>
            <a:off x="321899" y="4729041"/>
            <a:ext cx="5316901" cy="1397819"/>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b="1" dirty="0">
              <a:latin typeface="+mj-lt"/>
            </a:endParaRPr>
          </a:p>
        </p:txBody>
      </p:sp>
      <p:sp>
        <p:nvSpPr>
          <p:cNvPr id="7" name="object 7"/>
          <p:cNvSpPr txBox="1"/>
          <p:nvPr/>
        </p:nvSpPr>
        <p:spPr>
          <a:xfrm>
            <a:off x="415424" y="4729041"/>
            <a:ext cx="5113655" cy="1397819"/>
          </a:xfrm>
          <a:prstGeom prst="rect">
            <a:avLst/>
          </a:prstGeom>
        </p:spPr>
        <p:txBody>
          <a:bodyPr vert="horz" wrap="square" lIns="0" tIns="12700" rIns="0" bIns="0" rtlCol="0">
            <a:spAutoFit/>
          </a:bodyPr>
          <a:lstStyle/>
          <a:p>
            <a:pPr marL="12700" marR="5080">
              <a:lnSpc>
                <a:spcPct val="100000"/>
              </a:lnSpc>
              <a:spcBef>
                <a:spcPts val="100"/>
              </a:spcBef>
            </a:pPr>
            <a:r>
              <a:rPr lang="en-US" sz="1800" spc="-5" dirty="0">
                <a:latin typeface="Calibri"/>
                <a:cs typeface="Calibri"/>
              </a:rPr>
              <a:t>After</a:t>
            </a:r>
            <a:r>
              <a:rPr lang="en-US" sz="1800" dirty="0">
                <a:latin typeface="Calibri"/>
                <a:cs typeface="Calibri"/>
              </a:rPr>
              <a:t> splitting the data into train and test datasets, I was able to check the accuracy of each of the models and found them to be very similar. The winning algorithm is the </a:t>
            </a:r>
            <a:r>
              <a:rPr lang="en-US" sz="1800" b="1" i="1" dirty="0">
                <a:latin typeface="Calibri"/>
                <a:cs typeface="Calibri"/>
              </a:rPr>
              <a:t>Decision Tree Classifier (Tree) </a:t>
            </a:r>
            <a:r>
              <a:rPr lang="en-US" sz="1800" dirty="0">
                <a:latin typeface="Calibri"/>
                <a:cs typeface="Calibri"/>
              </a:rPr>
              <a:t>with an accuracy of 0.875 on the training dataset.</a:t>
            </a:r>
            <a:endParaRPr sz="1800" dirty="0">
              <a:latin typeface="Calibri"/>
              <a:cs typeface="Calibri"/>
            </a:endParaRPr>
          </a:p>
        </p:txBody>
      </p:sp>
      <p:sp>
        <p:nvSpPr>
          <p:cNvPr id="12" name="object 2">
            <a:extLst>
              <a:ext uri="{FF2B5EF4-FFF2-40B4-BE49-F238E27FC236}">
                <a16:creationId xmlns:a16="http://schemas.microsoft.com/office/drawing/2014/main" id="{7BB67CEE-2061-40BC-9EFB-06F340DEC59E}"/>
              </a:ext>
            </a:extLst>
          </p:cNvPr>
          <p:cNvSpPr/>
          <p:nvPr/>
        </p:nvSpPr>
        <p:spPr>
          <a:xfrm>
            <a:off x="8840088" y="1408651"/>
            <a:ext cx="2865829" cy="1420679"/>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b="1" dirty="0">
              <a:latin typeface="+mj-lt"/>
            </a:endParaRPr>
          </a:p>
        </p:txBody>
      </p:sp>
      <p:sp>
        <p:nvSpPr>
          <p:cNvPr id="10" name="object 10"/>
          <p:cNvSpPr txBox="1"/>
          <p:nvPr/>
        </p:nvSpPr>
        <p:spPr>
          <a:xfrm>
            <a:off x="8866377" y="1431511"/>
            <a:ext cx="2992654" cy="1397819"/>
          </a:xfrm>
          <a:prstGeom prst="rect">
            <a:avLst/>
          </a:prstGeom>
        </p:spPr>
        <p:txBody>
          <a:bodyPr vert="horz" wrap="square" lIns="0" tIns="12700" rIns="0" bIns="0" rtlCol="0">
            <a:spAutoFit/>
          </a:bodyPr>
          <a:lstStyle/>
          <a:p>
            <a:pPr marL="12700" marR="5080">
              <a:lnSpc>
                <a:spcPct val="100000"/>
              </a:lnSpc>
              <a:spcBef>
                <a:spcPts val="100"/>
              </a:spcBef>
            </a:pPr>
            <a:r>
              <a:rPr lang="en-US" sz="1800" dirty="0">
                <a:latin typeface="Calibri"/>
                <a:cs typeface="Calibri"/>
              </a:rPr>
              <a:t>I was then able to </a:t>
            </a:r>
            <a:r>
              <a:rPr sz="1800" spc="-5" dirty="0">
                <a:latin typeface="Calibri"/>
                <a:cs typeface="Calibri"/>
              </a:rPr>
              <a:t>select</a:t>
            </a:r>
            <a:r>
              <a:rPr sz="1800" spc="15" dirty="0">
                <a:latin typeface="Calibri"/>
                <a:cs typeface="Calibri"/>
              </a:rPr>
              <a:t> </a:t>
            </a:r>
            <a:r>
              <a:rPr sz="1800" dirty="0">
                <a:latin typeface="Calibri"/>
                <a:cs typeface="Calibri"/>
              </a:rPr>
              <a:t>the</a:t>
            </a:r>
            <a:r>
              <a:rPr sz="1800" spc="10" dirty="0">
                <a:latin typeface="Calibri"/>
                <a:cs typeface="Calibri"/>
              </a:rPr>
              <a:t> </a:t>
            </a:r>
            <a:r>
              <a:rPr sz="1800" spc="-10" dirty="0">
                <a:latin typeface="Calibri"/>
                <a:cs typeface="Calibri"/>
              </a:rPr>
              <a:t>best</a:t>
            </a:r>
            <a:r>
              <a:rPr sz="1800" spc="5" dirty="0">
                <a:latin typeface="Calibri"/>
                <a:cs typeface="Calibri"/>
              </a:rPr>
              <a:t> </a:t>
            </a:r>
            <a:r>
              <a:rPr sz="1800" spc="-10" dirty="0">
                <a:latin typeface="Calibri"/>
                <a:cs typeface="Calibri"/>
              </a:rPr>
              <a:t>hyperparameters</a:t>
            </a:r>
            <a:r>
              <a:rPr sz="1800" spc="15" dirty="0">
                <a:latin typeface="Calibri"/>
                <a:cs typeface="Calibri"/>
              </a:rPr>
              <a:t> </a:t>
            </a:r>
            <a:r>
              <a:rPr sz="1800" spc="-15" dirty="0">
                <a:latin typeface="Calibri"/>
                <a:cs typeface="Calibri"/>
              </a:rPr>
              <a:t>for</a:t>
            </a:r>
            <a:r>
              <a:rPr sz="1800" spc="-5" dirty="0">
                <a:latin typeface="Calibri"/>
                <a:cs typeface="Calibri"/>
              </a:rPr>
              <a:t> the</a:t>
            </a:r>
            <a:r>
              <a:rPr sz="1800" spc="15" dirty="0">
                <a:latin typeface="Calibri"/>
                <a:cs typeface="Calibri"/>
              </a:rPr>
              <a:t> </a:t>
            </a:r>
            <a:r>
              <a:rPr lang="en-US" sz="1800" b="1" i="1" dirty="0">
                <a:latin typeface="Calibri"/>
                <a:cs typeface="Calibri"/>
              </a:rPr>
              <a:t>Decision Tree Classifier</a:t>
            </a:r>
            <a:r>
              <a:rPr lang="en-US" sz="1800" i="1" dirty="0">
                <a:latin typeface="Calibri"/>
                <a:cs typeface="Calibri"/>
              </a:rPr>
              <a:t>, and</a:t>
            </a:r>
            <a:r>
              <a:rPr lang="en-US" sz="1800" b="1" i="1" dirty="0">
                <a:latin typeface="Calibri"/>
                <a:cs typeface="Calibri"/>
              </a:rPr>
              <a:t> </a:t>
            </a:r>
            <a:r>
              <a:rPr sz="1800" spc="-5" dirty="0">
                <a:latin typeface="Calibri"/>
                <a:cs typeface="Calibri"/>
              </a:rPr>
              <a:t>using</a:t>
            </a:r>
            <a:r>
              <a:rPr sz="1800" spc="5" dirty="0">
                <a:latin typeface="Calibri"/>
                <a:cs typeface="Calibri"/>
              </a:rPr>
              <a:t> </a:t>
            </a:r>
            <a:r>
              <a:rPr sz="1800" dirty="0">
                <a:latin typeface="Calibri"/>
                <a:cs typeface="Calibri"/>
              </a:rPr>
              <a:t>the</a:t>
            </a:r>
            <a:r>
              <a:rPr sz="1800" spc="15" dirty="0">
                <a:latin typeface="Calibri"/>
                <a:cs typeface="Calibri"/>
              </a:rPr>
              <a:t> </a:t>
            </a:r>
            <a:r>
              <a:rPr lang="en-US" sz="1800" spc="15" dirty="0">
                <a:latin typeface="Calibri"/>
                <a:cs typeface="Calibri"/>
              </a:rPr>
              <a:t>validation/test data, </a:t>
            </a:r>
            <a:r>
              <a:rPr sz="1800" spc="-5" dirty="0">
                <a:latin typeface="Calibri"/>
                <a:cs typeface="Calibri"/>
              </a:rPr>
              <a:t>achieved</a:t>
            </a:r>
            <a:r>
              <a:rPr sz="1800" spc="10" dirty="0">
                <a:latin typeface="Calibri"/>
                <a:cs typeface="Calibri"/>
              </a:rPr>
              <a:t> </a:t>
            </a:r>
            <a:r>
              <a:rPr sz="1800" dirty="0">
                <a:latin typeface="Calibri"/>
                <a:cs typeface="Calibri"/>
              </a:rPr>
              <a:t>83.33% </a:t>
            </a:r>
            <a:r>
              <a:rPr sz="1800" spc="-10" dirty="0">
                <a:latin typeface="Calibri"/>
                <a:cs typeface="Calibri"/>
              </a:rPr>
              <a:t>accurac</a:t>
            </a:r>
            <a:r>
              <a:rPr lang="en-US" sz="1800" spc="-10" dirty="0">
                <a:latin typeface="Calibri"/>
                <a:cs typeface="Calibri"/>
              </a:rPr>
              <a:t>y.</a:t>
            </a:r>
            <a:endParaRPr sz="180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14400" y="1842624"/>
            <a:ext cx="4411980" cy="112082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bg1"/>
                </a:solidFill>
                <a:latin typeface="+mj-lt"/>
                <a:cs typeface="Consolas"/>
              </a:rPr>
              <a:t>Examining the confusion matrix, we </a:t>
            </a:r>
            <a:r>
              <a:rPr sz="1800" spc="-975" dirty="0">
                <a:solidFill>
                  <a:schemeClr val="bg1"/>
                </a:solidFill>
                <a:latin typeface="+mj-lt"/>
                <a:cs typeface="Consolas"/>
              </a:rPr>
              <a:t> </a:t>
            </a:r>
            <a:r>
              <a:rPr sz="1800" spc="-5" dirty="0">
                <a:solidFill>
                  <a:schemeClr val="bg1"/>
                </a:solidFill>
                <a:latin typeface="+mj-lt"/>
                <a:cs typeface="Consolas"/>
              </a:rPr>
              <a:t>see that </a:t>
            </a:r>
            <a:r>
              <a:rPr lang="en-US" sz="1800" b="1" i="1" dirty="0">
                <a:solidFill>
                  <a:schemeClr val="bg1"/>
                </a:solidFill>
                <a:latin typeface="+mj-lt"/>
                <a:cs typeface="Calibri"/>
              </a:rPr>
              <a:t>Decision Tree Classifier</a:t>
            </a:r>
            <a:r>
              <a:rPr sz="1800" spc="-5" dirty="0">
                <a:solidFill>
                  <a:schemeClr val="bg1"/>
                </a:solidFill>
                <a:latin typeface="+mj-lt"/>
                <a:cs typeface="Consolas"/>
              </a:rPr>
              <a:t> can distinguish </a:t>
            </a:r>
            <a:r>
              <a:rPr sz="1800" dirty="0">
                <a:solidFill>
                  <a:schemeClr val="bg1"/>
                </a:solidFill>
                <a:latin typeface="+mj-lt"/>
                <a:cs typeface="Consolas"/>
              </a:rPr>
              <a:t> </a:t>
            </a:r>
            <a:r>
              <a:rPr sz="1800" spc="-5" dirty="0">
                <a:solidFill>
                  <a:schemeClr val="bg1"/>
                </a:solidFill>
                <a:latin typeface="+mj-lt"/>
                <a:cs typeface="Consolas"/>
              </a:rPr>
              <a:t>between the different classes. </a:t>
            </a:r>
            <a:r>
              <a:rPr sz="1800" dirty="0">
                <a:solidFill>
                  <a:schemeClr val="bg1"/>
                </a:solidFill>
                <a:latin typeface="+mj-lt"/>
                <a:cs typeface="Consolas"/>
              </a:rPr>
              <a:t>We </a:t>
            </a:r>
            <a:r>
              <a:rPr sz="1800" spc="-10" dirty="0">
                <a:solidFill>
                  <a:schemeClr val="bg1"/>
                </a:solidFill>
                <a:latin typeface="+mj-lt"/>
                <a:cs typeface="Consolas"/>
              </a:rPr>
              <a:t>see </a:t>
            </a:r>
            <a:r>
              <a:rPr sz="1800" spc="-5" dirty="0">
                <a:solidFill>
                  <a:schemeClr val="bg1"/>
                </a:solidFill>
                <a:latin typeface="+mj-lt"/>
                <a:cs typeface="Consolas"/>
              </a:rPr>
              <a:t>that </a:t>
            </a:r>
            <a:r>
              <a:rPr sz="1800" spc="-10" dirty="0">
                <a:solidFill>
                  <a:schemeClr val="bg1"/>
                </a:solidFill>
                <a:latin typeface="+mj-lt"/>
                <a:cs typeface="Consolas"/>
              </a:rPr>
              <a:t>the major </a:t>
            </a:r>
            <a:r>
              <a:rPr sz="1800" spc="-5" dirty="0">
                <a:solidFill>
                  <a:schemeClr val="bg1"/>
                </a:solidFill>
                <a:latin typeface="+mj-lt"/>
                <a:cs typeface="Consolas"/>
              </a:rPr>
              <a:t>problem is false </a:t>
            </a:r>
            <a:r>
              <a:rPr sz="1800" spc="-975" dirty="0">
                <a:solidFill>
                  <a:schemeClr val="bg1"/>
                </a:solidFill>
                <a:latin typeface="+mj-lt"/>
                <a:cs typeface="Consolas"/>
              </a:rPr>
              <a:t> </a:t>
            </a:r>
            <a:r>
              <a:rPr sz="1800" spc="-5" dirty="0">
                <a:solidFill>
                  <a:schemeClr val="bg1"/>
                </a:solidFill>
                <a:latin typeface="+mj-lt"/>
                <a:cs typeface="Consolas"/>
              </a:rPr>
              <a:t>positives.</a:t>
            </a:r>
            <a:endParaRPr lang="en-US" sz="1800" spc="-5" dirty="0">
              <a:solidFill>
                <a:schemeClr val="bg1"/>
              </a:solidFill>
              <a:latin typeface="+mj-lt"/>
              <a:cs typeface="Consolas"/>
            </a:endParaRPr>
          </a:p>
        </p:txBody>
      </p:sp>
      <p:pic>
        <p:nvPicPr>
          <p:cNvPr id="5" name="object 5"/>
          <p:cNvPicPr/>
          <p:nvPr/>
        </p:nvPicPr>
        <p:blipFill>
          <a:blip r:embed="rId2" cstate="print"/>
          <a:stretch>
            <a:fillRect/>
          </a:stretch>
        </p:blipFill>
        <p:spPr>
          <a:xfrm>
            <a:off x="909144" y="3276600"/>
            <a:ext cx="3129455" cy="2743200"/>
          </a:xfrm>
          <a:prstGeom prst="rect">
            <a:avLst/>
          </a:prstGeom>
        </p:spPr>
      </p:pic>
      <p:pic>
        <p:nvPicPr>
          <p:cNvPr id="7" name="Picture 6">
            <a:extLst>
              <a:ext uri="{FF2B5EF4-FFF2-40B4-BE49-F238E27FC236}">
                <a16:creationId xmlns:a16="http://schemas.microsoft.com/office/drawing/2014/main" id="{13114A94-9E25-4B5E-A2D6-EF9CD95250CB}"/>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5080" y="3862"/>
            <a:ext cx="12192000" cy="1219200"/>
          </a:xfrm>
          <a:prstGeom prst="rect">
            <a:avLst/>
          </a:prstGeom>
        </p:spPr>
      </p:pic>
      <p:sp>
        <p:nvSpPr>
          <p:cNvPr id="2" name="object 2"/>
          <p:cNvSpPr txBox="1">
            <a:spLocks noGrp="1"/>
          </p:cNvSpPr>
          <p:nvPr>
            <p:ph type="title"/>
          </p:nvPr>
        </p:nvSpPr>
        <p:spPr>
          <a:xfrm>
            <a:off x="425196" y="396509"/>
            <a:ext cx="10166604" cy="540661"/>
          </a:xfrm>
          <a:prstGeom prst="rect">
            <a:avLst/>
          </a:prstGeom>
        </p:spPr>
        <p:txBody>
          <a:bodyPr vert="horz" wrap="square" lIns="0" tIns="67945" rIns="0" bIns="0" rtlCol="0">
            <a:spAutoFit/>
          </a:bodyPr>
          <a:lstStyle/>
          <a:p>
            <a:pPr marL="12700" marR="5080">
              <a:lnSpc>
                <a:spcPts val="3460"/>
              </a:lnSpc>
              <a:spcBef>
                <a:spcPts val="535"/>
              </a:spcBef>
            </a:pPr>
            <a:r>
              <a:rPr sz="4000" spc="-5" dirty="0">
                <a:latin typeface="+mj-lt"/>
              </a:rPr>
              <a:t>Confusion</a:t>
            </a:r>
            <a:r>
              <a:rPr sz="4000" spc="-80" dirty="0">
                <a:latin typeface="+mj-lt"/>
              </a:rPr>
              <a:t> </a:t>
            </a:r>
            <a:r>
              <a:rPr sz="4000" spc="-5" dirty="0">
                <a:latin typeface="+mj-lt"/>
              </a:rPr>
              <a:t>Matrix </a:t>
            </a:r>
            <a:r>
              <a:rPr sz="4000" spc="-710" dirty="0">
                <a:latin typeface="+mj-lt"/>
              </a:rPr>
              <a:t> </a:t>
            </a:r>
            <a:r>
              <a:rPr sz="4000" spc="-30" dirty="0">
                <a:latin typeface="+mj-lt"/>
              </a:rPr>
              <a:t>for</a:t>
            </a:r>
            <a:r>
              <a:rPr sz="4000" spc="-15" dirty="0">
                <a:latin typeface="+mj-lt"/>
              </a:rPr>
              <a:t> </a:t>
            </a:r>
            <a:r>
              <a:rPr sz="4000" dirty="0">
                <a:latin typeface="+mj-lt"/>
              </a:rPr>
              <a:t>the</a:t>
            </a:r>
            <a:r>
              <a:rPr sz="4000" spc="-5" dirty="0">
                <a:latin typeface="+mj-lt"/>
              </a:rPr>
              <a:t> </a:t>
            </a:r>
            <a:r>
              <a:rPr lang="en-US" sz="4000" dirty="0">
                <a:solidFill>
                  <a:schemeClr val="bg1"/>
                </a:solidFill>
                <a:latin typeface="+mj-lt"/>
                <a:cs typeface="Calibri"/>
              </a:rPr>
              <a:t>Decision Tree Classifier</a:t>
            </a:r>
            <a:r>
              <a:rPr lang="en-US" sz="4000" spc="-5" dirty="0">
                <a:solidFill>
                  <a:schemeClr val="bg1"/>
                </a:solidFill>
                <a:latin typeface="+mj-lt"/>
                <a:cs typeface="Consolas"/>
              </a:rPr>
              <a:t> </a:t>
            </a:r>
            <a:endParaRPr sz="4000" spc="-65" dirty="0">
              <a:latin typeface="+mj-lt"/>
            </a:endParaRPr>
          </a:p>
        </p:txBody>
      </p:sp>
      <p:pic>
        <p:nvPicPr>
          <p:cNvPr id="9" name="Picture 8">
            <a:extLst>
              <a:ext uri="{FF2B5EF4-FFF2-40B4-BE49-F238E27FC236}">
                <a16:creationId xmlns:a16="http://schemas.microsoft.com/office/drawing/2014/main" id="{E468D103-1999-4F47-B6A4-209F713E2F81}"/>
              </a:ext>
            </a:extLst>
          </p:cNvPr>
          <p:cNvPicPr>
            <a:picLocks noChangeAspect="1"/>
          </p:cNvPicPr>
          <p:nvPr/>
        </p:nvPicPr>
        <p:blipFill>
          <a:blip r:embed="rId4"/>
          <a:stretch>
            <a:fillRect/>
          </a:stretch>
        </p:blipFill>
        <p:spPr>
          <a:xfrm>
            <a:off x="6094801" y="1842624"/>
            <a:ext cx="5420381" cy="41771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96CD16-39C3-44A0-A79F-828C0A58EA55}"/>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5080" y="3862"/>
            <a:ext cx="12192000" cy="1219200"/>
          </a:xfrm>
          <a:prstGeom prst="rect">
            <a:avLst/>
          </a:prstGeom>
        </p:spPr>
      </p:pic>
      <p:sp>
        <p:nvSpPr>
          <p:cNvPr id="6" name="object 6"/>
          <p:cNvSpPr txBox="1">
            <a:spLocks noGrp="1"/>
          </p:cNvSpPr>
          <p:nvPr>
            <p:ph type="title"/>
          </p:nvPr>
        </p:nvSpPr>
        <p:spPr>
          <a:xfrm>
            <a:off x="519810" y="356604"/>
            <a:ext cx="2451990" cy="629018"/>
          </a:xfrm>
          <a:prstGeom prst="rect">
            <a:avLst/>
          </a:prstGeom>
        </p:spPr>
        <p:txBody>
          <a:bodyPr vert="horz" wrap="square" lIns="0" tIns="13335" rIns="0" bIns="0" rtlCol="0">
            <a:spAutoFit/>
          </a:bodyPr>
          <a:lstStyle/>
          <a:p>
            <a:pPr marL="12700">
              <a:lnSpc>
                <a:spcPct val="100000"/>
              </a:lnSpc>
              <a:spcBef>
                <a:spcPts val="105"/>
              </a:spcBef>
            </a:pPr>
            <a:r>
              <a:rPr sz="4000" spc="-5" dirty="0">
                <a:latin typeface="+mj-lt"/>
              </a:rPr>
              <a:t>Conclusion</a:t>
            </a:r>
          </a:p>
        </p:txBody>
      </p:sp>
      <p:pic>
        <p:nvPicPr>
          <p:cNvPr id="8" name="Content Placeholder 5">
            <a:extLst>
              <a:ext uri="{FF2B5EF4-FFF2-40B4-BE49-F238E27FC236}">
                <a16:creationId xmlns:a16="http://schemas.microsoft.com/office/drawing/2014/main" id="{0A01668D-7BAC-4C0A-BA14-BF476F260575}"/>
              </a:ext>
            </a:extLst>
          </p:cNvPr>
          <p:cNvPicPr>
            <a:picLocks noChangeAspect="1"/>
          </p:cNvPicPr>
          <p:nvPr/>
        </p:nvPicPr>
        <p:blipFill>
          <a:blip r:embed="rId4">
            <a:duotone>
              <a:schemeClr val="accent1">
                <a:shade val="45000"/>
                <a:satMod val="135000"/>
              </a:schemeClr>
              <a:prstClr val="white"/>
            </a:duotone>
          </a:blip>
          <a:stretch>
            <a:fillRect/>
          </a:stretch>
        </p:blipFill>
        <p:spPr>
          <a:xfrm>
            <a:off x="9119918" y="2057400"/>
            <a:ext cx="3054361" cy="3054361"/>
          </a:xfrm>
          <a:prstGeom prst="rect">
            <a:avLst/>
          </a:prstGeom>
        </p:spPr>
      </p:pic>
      <p:sp>
        <p:nvSpPr>
          <p:cNvPr id="9" name="object 2">
            <a:extLst>
              <a:ext uri="{FF2B5EF4-FFF2-40B4-BE49-F238E27FC236}">
                <a16:creationId xmlns:a16="http://schemas.microsoft.com/office/drawing/2014/main" id="{C41B3440-C585-4177-8B22-0CEF2117B435}"/>
              </a:ext>
            </a:extLst>
          </p:cNvPr>
          <p:cNvSpPr/>
          <p:nvPr/>
        </p:nvSpPr>
        <p:spPr>
          <a:xfrm>
            <a:off x="304800" y="2235491"/>
            <a:ext cx="8815118" cy="2678682"/>
          </a:xfrm>
          <a:custGeom>
            <a:avLst/>
            <a:gdLst/>
            <a:ahLst/>
            <a:cxnLst/>
            <a:rect l="l" t="t" r="r" b="b"/>
            <a:pathLst>
              <a:path w="12192000" h="5514340">
                <a:moveTo>
                  <a:pt x="12192000" y="0"/>
                </a:moveTo>
                <a:lnTo>
                  <a:pt x="0" y="0"/>
                </a:lnTo>
                <a:lnTo>
                  <a:pt x="0" y="5513832"/>
                </a:lnTo>
                <a:lnTo>
                  <a:pt x="12192000" y="5513832"/>
                </a:lnTo>
                <a:lnTo>
                  <a:pt x="12192000" y="0"/>
                </a:lnTo>
                <a:close/>
              </a:path>
            </a:pathLst>
          </a:custGeom>
          <a:solidFill>
            <a:schemeClr val="bg1">
              <a:alpha val="85000"/>
            </a:schemeClr>
          </a:solidFill>
        </p:spPr>
        <p:txBody>
          <a:bodyPr wrap="square" lIns="0" tIns="0" rIns="0" bIns="0" rtlCol="0"/>
          <a:lstStyle/>
          <a:p>
            <a:endParaRPr b="1" dirty="0">
              <a:latin typeface="+mj-lt"/>
            </a:endParaRPr>
          </a:p>
        </p:txBody>
      </p:sp>
      <p:sp>
        <p:nvSpPr>
          <p:cNvPr id="4" name="object 4"/>
          <p:cNvSpPr txBox="1"/>
          <p:nvPr/>
        </p:nvSpPr>
        <p:spPr>
          <a:xfrm>
            <a:off x="367410" y="2178786"/>
            <a:ext cx="9081390" cy="2678682"/>
          </a:xfrm>
          <a:prstGeom prst="rect">
            <a:avLst/>
          </a:prstGeom>
        </p:spPr>
        <p:txBody>
          <a:bodyPr vert="horz" wrap="square" lIns="0" tIns="89535" rIns="0" bIns="0" rtlCol="0">
            <a:spAutoFit/>
          </a:bodyPr>
          <a:lstStyle/>
          <a:p>
            <a:pPr marL="241300" marR="474980" indent="-228600">
              <a:lnSpc>
                <a:spcPts val="2500"/>
              </a:lnSpc>
              <a:spcBef>
                <a:spcPts val="705"/>
              </a:spcBef>
              <a:buFont typeface="Arial"/>
              <a:buChar char="•"/>
              <a:tabLst>
                <a:tab pos="241300" algn="l"/>
              </a:tabLst>
            </a:pPr>
            <a:r>
              <a:rPr spc="-5" dirty="0">
                <a:latin typeface="+mj-lt"/>
                <a:cs typeface="Calibri"/>
              </a:rPr>
              <a:t>The</a:t>
            </a:r>
            <a:r>
              <a:rPr spc="-20" dirty="0">
                <a:latin typeface="+mj-lt"/>
                <a:cs typeface="Calibri"/>
              </a:rPr>
              <a:t> </a:t>
            </a:r>
            <a:r>
              <a:rPr lang="en-US" dirty="0">
                <a:latin typeface="+mj-lt"/>
                <a:cs typeface="Calibri"/>
              </a:rPr>
              <a:t>Decision Tree Classifier</a:t>
            </a:r>
            <a:r>
              <a:rPr lang="en-US" spc="-5" dirty="0">
                <a:latin typeface="+mj-lt"/>
                <a:cs typeface="Consolas"/>
              </a:rPr>
              <a:t> </a:t>
            </a:r>
            <a:r>
              <a:rPr spc="-5" dirty="0">
                <a:latin typeface="+mj-lt"/>
                <a:cs typeface="Calibri"/>
              </a:rPr>
              <a:t>Algorithm </a:t>
            </a:r>
            <a:r>
              <a:rPr dirty="0">
                <a:latin typeface="+mj-lt"/>
                <a:cs typeface="Calibri"/>
              </a:rPr>
              <a:t>is</a:t>
            </a:r>
            <a:r>
              <a:rPr spc="-5" dirty="0">
                <a:latin typeface="+mj-lt"/>
                <a:cs typeface="Calibri"/>
              </a:rPr>
              <a:t> the </a:t>
            </a:r>
            <a:r>
              <a:rPr spc="-15" dirty="0">
                <a:latin typeface="+mj-lt"/>
                <a:cs typeface="Calibri"/>
              </a:rPr>
              <a:t>best</a:t>
            </a:r>
            <a:r>
              <a:rPr dirty="0">
                <a:latin typeface="+mj-lt"/>
                <a:cs typeface="Calibri"/>
              </a:rPr>
              <a:t> </a:t>
            </a:r>
            <a:r>
              <a:rPr spc="-25" dirty="0">
                <a:latin typeface="+mj-lt"/>
                <a:cs typeface="Calibri"/>
              </a:rPr>
              <a:t>for </a:t>
            </a:r>
            <a:r>
              <a:rPr spc="-575" dirty="0">
                <a:latin typeface="+mj-lt"/>
                <a:cs typeface="Calibri"/>
              </a:rPr>
              <a:t> </a:t>
            </a:r>
            <a:r>
              <a:rPr spc="-5" dirty="0">
                <a:latin typeface="+mj-lt"/>
                <a:cs typeface="Calibri"/>
              </a:rPr>
              <a:t>Machine</a:t>
            </a:r>
            <a:r>
              <a:rPr spc="-20" dirty="0">
                <a:latin typeface="+mj-lt"/>
                <a:cs typeface="Calibri"/>
              </a:rPr>
              <a:t> </a:t>
            </a:r>
            <a:r>
              <a:rPr spc="-5" dirty="0">
                <a:latin typeface="+mj-lt"/>
                <a:cs typeface="Calibri"/>
              </a:rPr>
              <a:t>Learning</a:t>
            </a:r>
            <a:r>
              <a:rPr dirty="0">
                <a:latin typeface="+mj-lt"/>
                <a:cs typeface="Calibri"/>
              </a:rPr>
              <a:t> </a:t>
            </a:r>
            <a:r>
              <a:rPr spc="-25" dirty="0">
                <a:latin typeface="+mj-lt"/>
                <a:cs typeface="Calibri"/>
              </a:rPr>
              <a:t>for</a:t>
            </a:r>
            <a:r>
              <a:rPr spc="-5" dirty="0">
                <a:latin typeface="+mj-lt"/>
                <a:cs typeface="Calibri"/>
              </a:rPr>
              <a:t> </a:t>
            </a:r>
            <a:r>
              <a:rPr dirty="0">
                <a:latin typeface="+mj-lt"/>
                <a:cs typeface="Calibri"/>
              </a:rPr>
              <a:t>this </a:t>
            </a:r>
            <a:r>
              <a:rPr spc="-15" dirty="0">
                <a:latin typeface="+mj-lt"/>
                <a:cs typeface="Calibri"/>
              </a:rPr>
              <a:t>dataset</a:t>
            </a:r>
            <a:endParaRPr dirty="0">
              <a:latin typeface="+mj-lt"/>
              <a:cs typeface="Calibri"/>
            </a:endParaRPr>
          </a:p>
          <a:p>
            <a:pPr marL="241300" marR="447040" indent="-228600">
              <a:lnSpc>
                <a:spcPct val="80000"/>
              </a:lnSpc>
              <a:spcBef>
                <a:spcPts val="1010"/>
              </a:spcBef>
              <a:buFont typeface="Arial"/>
              <a:buChar char="•"/>
              <a:tabLst>
                <a:tab pos="241300" algn="l"/>
              </a:tabLst>
            </a:pPr>
            <a:r>
              <a:rPr spc="-5" dirty="0">
                <a:latin typeface="+mj-lt"/>
                <a:cs typeface="Calibri"/>
              </a:rPr>
              <a:t>The</a:t>
            </a:r>
            <a:r>
              <a:rPr spc="-25" dirty="0">
                <a:latin typeface="+mj-lt"/>
                <a:cs typeface="Calibri"/>
              </a:rPr>
              <a:t> </a:t>
            </a:r>
            <a:r>
              <a:rPr spc="-10" dirty="0">
                <a:latin typeface="+mj-lt"/>
                <a:cs typeface="Calibri"/>
              </a:rPr>
              <a:t>success</a:t>
            </a:r>
            <a:r>
              <a:rPr spc="-5" dirty="0">
                <a:latin typeface="+mj-lt"/>
                <a:cs typeface="Calibri"/>
              </a:rPr>
              <a:t> </a:t>
            </a:r>
            <a:r>
              <a:rPr spc="-25" dirty="0">
                <a:latin typeface="+mj-lt"/>
                <a:cs typeface="Calibri"/>
              </a:rPr>
              <a:t>rate</a:t>
            </a:r>
            <a:r>
              <a:rPr lang="en-US" spc="-25" dirty="0">
                <a:latin typeface="+mj-lt"/>
                <a:cs typeface="Calibri"/>
              </a:rPr>
              <a:t> </a:t>
            </a:r>
            <a:r>
              <a:rPr spc="-25" dirty="0">
                <a:latin typeface="+mj-lt"/>
                <a:cs typeface="Calibri"/>
              </a:rPr>
              <a:t>for</a:t>
            </a:r>
            <a:r>
              <a:rPr spc="-5" dirty="0">
                <a:latin typeface="+mj-lt"/>
                <a:cs typeface="Calibri"/>
              </a:rPr>
              <a:t> SpaceX launches</a:t>
            </a:r>
            <a:r>
              <a:rPr dirty="0">
                <a:latin typeface="+mj-lt"/>
                <a:cs typeface="Calibri"/>
              </a:rPr>
              <a:t> </a:t>
            </a:r>
            <a:r>
              <a:rPr lang="en-US" spc="-5" dirty="0">
                <a:latin typeface="+mj-lt"/>
                <a:cs typeface="Calibri"/>
              </a:rPr>
              <a:t>is</a:t>
            </a:r>
            <a:r>
              <a:rPr dirty="0">
                <a:latin typeface="+mj-lt"/>
                <a:cs typeface="Calibri"/>
              </a:rPr>
              <a:t> </a:t>
            </a:r>
            <a:r>
              <a:rPr spc="-10" dirty="0">
                <a:latin typeface="+mj-lt"/>
                <a:cs typeface="Calibri"/>
              </a:rPr>
              <a:t>proportional </a:t>
            </a:r>
            <a:r>
              <a:rPr lang="en-US" spc="-10" dirty="0">
                <a:latin typeface="+mj-lt"/>
                <a:cs typeface="Calibri"/>
              </a:rPr>
              <a:t>to the flight number (continuous launch attempts) and based on this we can predict that in the following years to come, they will eventually</a:t>
            </a:r>
            <a:r>
              <a:rPr spc="-20" dirty="0">
                <a:latin typeface="+mj-lt"/>
                <a:cs typeface="Calibri"/>
              </a:rPr>
              <a:t> </a:t>
            </a:r>
            <a:r>
              <a:rPr spc="-15" dirty="0">
                <a:latin typeface="+mj-lt"/>
                <a:cs typeface="Calibri"/>
              </a:rPr>
              <a:t>perfect</a:t>
            </a:r>
            <a:r>
              <a:rPr dirty="0">
                <a:latin typeface="+mj-lt"/>
                <a:cs typeface="Calibri"/>
              </a:rPr>
              <a:t> the</a:t>
            </a:r>
            <a:r>
              <a:rPr spc="-15" dirty="0">
                <a:latin typeface="+mj-lt"/>
                <a:cs typeface="Calibri"/>
              </a:rPr>
              <a:t> </a:t>
            </a:r>
            <a:r>
              <a:rPr spc="-5" dirty="0">
                <a:latin typeface="+mj-lt"/>
                <a:cs typeface="Calibri"/>
              </a:rPr>
              <a:t>launches</a:t>
            </a:r>
            <a:r>
              <a:rPr lang="en-US" spc="-5" dirty="0">
                <a:latin typeface="+mj-lt"/>
                <a:cs typeface="Calibri"/>
              </a:rPr>
              <a:t> and almost guarantee the first stage can be reused</a:t>
            </a:r>
          </a:p>
          <a:p>
            <a:pPr marL="241300" marR="447040" indent="-228600">
              <a:lnSpc>
                <a:spcPct val="80000"/>
              </a:lnSpc>
              <a:spcBef>
                <a:spcPts val="1010"/>
              </a:spcBef>
              <a:buFont typeface="Arial"/>
              <a:buChar char="•"/>
              <a:tabLst>
                <a:tab pos="241300" algn="l"/>
              </a:tabLst>
            </a:pPr>
            <a:r>
              <a:rPr lang="en-US" spc="-10" dirty="0">
                <a:latin typeface="+mj-lt"/>
                <a:cs typeface="Calibri"/>
              </a:rPr>
              <a:t>There’s no clear indication whether Payload Mass affects the success rate of launches </a:t>
            </a:r>
            <a:endParaRPr dirty="0">
              <a:latin typeface="+mj-lt"/>
              <a:cs typeface="Calibri"/>
            </a:endParaRPr>
          </a:p>
          <a:p>
            <a:pPr marL="241300" marR="635000" indent="-228600">
              <a:lnSpc>
                <a:spcPts val="2500"/>
              </a:lnSpc>
              <a:spcBef>
                <a:spcPts val="969"/>
              </a:spcBef>
              <a:buFont typeface="Arial"/>
              <a:buChar char="•"/>
              <a:tabLst>
                <a:tab pos="241300" algn="l"/>
              </a:tabLst>
            </a:pPr>
            <a:r>
              <a:rPr lang="en-US" spc="-10" dirty="0">
                <a:latin typeface="+mj-lt"/>
                <a:cs typeface="Calibri"/>
              </a:rPr>
              <a:t>Launch site </a:t>
            </a:r>
            <a:r>
              <a:rPr spc="-10" dirty="0">
                <a:latin typeface="+mj-lt"/>
                <a:cs typeface="Calibri"/>
              </a:rPr>
              <a:t>KSC</a:t>
            </a:r>
            <a:r>
              <a:rPr spc="-5" dirty="0">
                <a:latin typeface="+mj-lt"/>
                <a:cs typeface="Calibri"/>
              </a:rPr>
              <a:t> </a:t>
            </a:r>
            <a:r>
              <a:rPr spc="-15" dirty="0">
                <a:latin typeface="+mj-lt"/>
                <a:cs typeface="Calibri"/>
              </a:rPr>
              <a:t>LC-39A</a:t>
            </a:r>
            <a:r>
              <a:rPr spc="-5" dirty="0">
                <a:latin typeface="+mj-lt"/>
                <a:cs typeface="Calibri"/>
              </a:rPr>
              <a:t> had</a:t>
            </a:r>
            <a:r>
              <a:rPr spc="-15" dirty="0">
                <a:latin typeface="+mj-lt"/>
                <a:cs typeface="Calibri"/>
              </a:rPr>
              <a:t> </a:t>
            </a:r>
            <a:r>
              <a:rPr dirty="0">
                <a:latin typeface="+mj-lt"/>
                <a:cs typeface="Calibri"/>
              </a:rPr>
              <a:t>the </a:t>
            </a:r>
            <a:r>
              <a:rPr spc="-10" dirty="0">
                <a:latin typeface="+mj-lt"/>
                <a:cs typeface="Calibri"/>
              </a:rPr>
              <a:t>most </a:t>
            </a:r>
            <a:r>
              <a:rPr spc="-575" dirty="0">
                <a:latin typeface="+mj-lt"/>
                <a:cs typeface="Calibri"/>
              </a:rPr>
              <a:t> </a:t>
            </a:r>
            <a:r>
              <a:rPr spc="-10" dirty="0">
                <a:latin typeface="+mj-lt"/>
                <a:cs typeface="Calibri"/>
              </a:rPr>
              <a:t>successful </a:t>
            </a:r>
            <a:r>
              <a:rPr spc="-5" dirty="0">
                <a:latin typeface="+mj-lt"/>
                <a:cs typeface="Calibri"/>
              </a:rPr>
              <a:t>launches </a:t>
            </a:r>
            <a:r>
              <a:rPr lang="en-US" spc="-15" dirty="0">
                <a:latin typeface="+mj-lt"/>
                <a:cs typeface="Calibri"/>
              </a:rPr>
              <a:t>as well as the highest launch success rate</a:t>
            </a:r>
            <a:endParaRPr dirty="0">
              <a:latin typeface="+mj-lt"/>
              <a:cs typeface="Calibri"/>
            </a:endParaRPr>
          </a:p>
          <a:p>
            <a:pPr marL="241300" marR="5080" indent="-228600">
              <a:lnSpc>
                <a:spcPct val="80000"/>
              </a:lnSpc>
              <a:spcBef>
                <a:spcPts val="1015"/>
              </a:spcBef>
              <a:buFont typeface="Arial"/>
              <a:buChar char="•"/>
              <a:tabLst>
                <a:tab pos="241300" algn="l"/>
              </a:tabLst>
            </a:pPr>
            <a:r>
              <a:rPr spc="-5" dirty="0">
                <a:latin typeface="+mj-lt"/>
                <a:cs typeface="Calibri"/>
              </a:rPr>
              <a:t>Orbit</a:t>
            </a:r>
            <a:r>
              <a:rPr spc="5" dirty="0">
                <a:latin typeface="+mj-lt"/>
                <a:cs typeface="Calibri"/>
              </a:rPr>
              <a:t> </a:t>
            </a:r>
            <a:r>
              <a:rPr lang="en-US" spc="5" dirty="0">
                <a:latin typeface="+mj-lt"/>
                <a:cs typeface="Calibri"/>
              </a:rPr>
              <a:t>types </a:t>
            </a:r>
            <a:r>
              <a:rPr lang="en-US" sz="1800" b="0" spc="5" dirty="0">
                <a:latin typeface="+mj-lt"/>
                <a:cs typeface="Segoe UI Light"/>
              </a:rPr>
              <a:t>ES-L1, GEO, HEO, and SSO all have </a:t>
            </a:r>
            <a:r>
              <a:rPr lang="en-US" sz="1800" b="0" dirty="0">
                <a:latin typeface="+mj-lt"/>
                <a:cs typeface="Segoe UI Light"/>
              </a:rPr>
              <a:t>the</a:t>
            </a:r>
            <a:r>
              <a:rPr lang="en-US" sz="1800" b="0" spc="-5" dirty="0">
                <a:latin typeface="+mj-lt"/>
                <a:cs typeface="Segoe UI Light"/>
              </a:rPr>
              <a:t> best </a:t>
            </a:r>
            <a:r>
              <a:rPr lang="en-US" spc="-5" dirty="0">
                <a:latin typeface="+mj-lt"/>
                <a:cs typeface="Segoe UI Light"/>
              </a:rPr>
              <a:t>success rate of 100%</a:t>
            </a:r>
            <a:endParaRPr dirty="0">
              <a:latin typeface="+mj-lt"/>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304800"/>
            <a:ext cx="4319905" cy="940435"/>
          </a:xfrm>
          <a:prstGeom prst="rect">
            <a:avLst/>
          </a:prstGeom>
        </p:spPr>
        <p:txBody>
          <a:bodyPr vert="horz" wrap="square" lIns="0" tIns="12700" rIns="0" bIns="0" rtlCol="0">
            <a:spAutoFit/>
          </a:bodyPr>
          <a:lstStyle/>
          <a:p>
            <a:pPr marL="12700">
              <a:lnSpc>
                <a:spcPct val="100000"/>
              </a:lnSpc>
              <a:spcBef>
                <a:spcPts val="100"/>
              </a:spcBef>
            </a:pPr>
            <a:r>
              <a:rPr sz="6000" b="0" dirty="0">
                <a:latin typeface="+mj-lt"/>
                <a:cs typeface="Segoe UI Light"/>
              </a:rPr>
              <a:t>Method</a:t>
            </a:r>
            <a:r>
              <a:rPr sz="6000" b="0" spc="10" dirty="0">
                <a:latin typeface="+mj-lt"/>
                <a:cs typeface="Segoe UI Light"/>
              </a:rPr>
              <a:t>o</a:t>
            </a:r>
            <a:r>
              <a:rPr sz="6000" b="0" spc="-5" dirty="0">
                <a:latin typeface="+mj-lt"/>
                <a:cs typeface="Segoe UI Light"/>
              </a:rPr>
              <a:t>logy</a:t>
            </a:r>
            <a:endParaRPr sz="6000" dirty="0">
              <a:latin typeface="+mj-lt"/>
              <a:cs typeface="Segoe U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781D99-A60D-4399-80D0-2F2A132A5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660" y="3048000"/>
            <a:ext cx="4678680" cy="1707162"/>
          </a:xfrm>
          <a:prstGeom prst="rect">
            <a:avLst/>
          </a:prstGeom>
          <a:noFill/>
        </p:spPr>
      </p:pic>
      <p:pic>
        <p:nvPicPr>
          <p:cNvPr id="7" name="Picture 6">
            <a:extLst>
              <a:ext uri="{FF2B5EF4-FFF2-40B4-BE49-F238E27FC236}">
                <a16:creationId xmlns:a16="http://schemas.microsoft.com/office/drawing/2014/main" id="{3EFD373A-CF2C-4484-9E9C-3E4D9670EF70}"/>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10633" y="0"/>
            <a:ext cx="12202633" cy="1228343"/>
          </a:xfrm>
          <a:prstGeom prst="rect">
            <a:avLst/>
          </a:prstGeom>
        </p:spPr>
      </p:pic>
      <p:sp>
        <p:nvSpPr>
          <p:cNvPr id="5" name="object 5"/>
          <p:cNvSpPr txBox="1">
            <a:spLocks noGrp="1"/>
          </p:cNvSpPr>
          <p:nvPr>
            <p:ph type="title"/>
          </p:nvPr>
        </p:nvSpPr>
        <p:spPr>
          <a:xfrm>
            <a:off x="223520" y="301243"/>
            <a:ext cx="2800350" cy="635000"/>
          </a:xfrm>
          <a:prstGeom prst="rect">
            <a:avLst/>
          </a:prstGeom>
        </p:spPr>
        <p:txBody>
          <a:bodyPr vert="horz" wrap="square" lIns="0" tIns="12065" rIns="0" bIns="0" rtlCol="0">
            <a:spAutoFit/>
          </a:bodyPr>
          <a:lstStyle/>
          <a:p>
            <a:pPr marL="12700">
              <a:lnSpc>
                <a:spcPct val="100000"/>
              </a:lnSpc>
              <a:spcBef>
                <a:spcPts val="95"/>
              </a:spcBef>
            </a:pPr>
            <a:r>
              <a:rPr sz="4000" spc="-10" dirty="0">
                <a:latin typeface="+mj-lt"/>
              </a:rPr>
              <a:t>Methodology</a:t>
            </a:r>
            <a:endParaRPr sz="4000" dirty="0">
              <a:latin typeface="+mj-lt"/>
            </a:endParaRPr>
          </a:p>
        </p:txBody>
      </p:sp>
      <p:sp>
        <p:nvSpPr>
          <p:cNvPr id="6" name="Rectangle 5">
            <a:extLst>
              <a:ext uri="{FF2B5EF4-FFF2-40B4-BE49-F238E27FC236}">
                <a16:creationId xmlns:a16="http://schemas.microsoft.com/office/drawing/2014/main" id="{A1190E4A-3DCF-44F3-890E-35C2DDDAD54C}"/>
              </a:ext>
            </a:extLst>
          </p:cNvPr>
          <p:cNvSpPr/>
          <p:nvPr/>
        </p:nvSpPr>
        <p:spPr>
          <a:xfrm>
            <a:off x="99696" y="1387377"/>
            <a:ext cx="7115190" cy="5394424"/>
          </a:xfrm>
          <a:prstGeom prst="rect">
            <a:avLst/>
          </a:prstGeom>
          <a:solidFill>
            <a:schemeClr val="bg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object 3"/>
          <p:cNvSpPr txBox="1"/>
          <p:nvPr/>
        </p:nvSpPr>
        <p:spPr>
          <a:xfrm>
            <a:off x="208251" y="1454716"/>
            <a:ext cx="6954549" cy="5394425"/>
          </a:xfrm>
          <a:prstGeom prst="rect">
            <a:avLst/>
          </a:prstGeom>
        </p:spPr>
        <p:txBody>
          <a:bodyPr vert="horz" wrap="square" lIns="0" tIns="13335" rIns="0" bIns="0" rtlCol="0">
            <a:spAutoFit/>
          </a:bodyPr>
          <a:lstStyle/>
          <a:p>
            <a:pPr marL="12700">
              <a:lnSpc>
                <a:spcPct val="100000"/>
              </a:lnSpc>
              <a:spcBef>
                <a:spcPts val="105"/>
              </a:spcBef>
              <a:tabLst>
                <a:tab pos="240665" algn="l"/>
                <a:tab pos="241300" algn="l"/>
              </a:tabLst>
            </a:pPr>
            <a:r>
              <a:rPr sz="2000" spc="-10" dirty="0">
                <a:latin typeface="+mj-lt"/>
                <a:cs typeface="Calibri"/>
              </a:rPr>
              <a:t>Data </a:t>
            </a:r>
            <a:r>
              <a:rPr sz="2000" spc="-5" dirty="0">
                <a:latin typeface="+mj-lt"/>
                <a:cs typeface="Calibri"/>
              </a:rPr>
              <a:t>collection methodology:</a:t>
            </a:r>
            <a:endParaRPr lang="en-SG" sz="2000" dirty="0">
              <a:latin typeface="+mj-lt"/>
              <a:cs typeface="Calibri"/>
            </a:endParaRPr>
          </a:p>
          <a:p>
            <a:pPr marL="297815" indent="-285750">
              <a:buFont typeface="Arial" panose="020B0604020202020204" pitchFamily="34" charset="0"/>
              <a:buChar char="•"/>
              <a:tabLst>
                <a:tab pos="698500" algn="l"/>
                <a:tab pos="699135" algn="l"/>
              </a:tabLst>
            </a:pPr>
            <a:r>
              <a:rPr lang="en-SG" sz="1600" spc="-5" dirty="0">
                <a:latin typeface="+mj-lt"/>
                <a:cs typeface="Calibri"/>
              </a:rPr>
              <a:t>SpaceX</a:t>
            </a:r>
            <a:r>
              <a:rPr lang="en-SG" sz="1600" spc="-20" dirty="0">
                <a:latin typeface="+mj-lt"/>
                <a:cs typeface="Calibri"/>
              </a:rPr>
              <a:t> </a:t>
            </a:r>
            <a:r>
              <a:rPr lang="en-SG" sz="1600" spc="-10" dirty="0">
                <a:latin typeface="+mj-lt"/>
                <a:cs typeface="Calibri"/>
              </a:rPr>
              <a:t>Rest</a:t>
            </a:r>
            <a:r>
              <a:rPr lang="en-SG" sz="1600" spc="-30" dirty="0">
                <a:latin typeface="+mj-lt"/>
                <a:cs typeface="Calibri"/>
              </a:rPr>
              <a:t> </a:t>
            </a:r>
            <a:r>
              <a:rPr lang="en-SG" sz="1600" spc="-5" dirty="0">
                <a:latin typeface="+mj-lt"/>
                <a:cs typeface="Calibri"/>
              </a:rPr>
              <a:t>API</a:t>
            </a:r>
            <a:endParaRPr lang="en-SG" sz="1600" dirty="0">
              <a:latin typeface="+mj-lt"/>
              <a:cs typeface="Calibri"/>
            </a:endParaRPr>
          </a:p>
          <a:p>
            <a:pPr marL="297815" indent="-285750">
              <a:buFont typeface="Arial" panose="020B0604020202020204" pitchFamily="34" charset="0"/>
              <a:buChar char="•"/>
              <a:tabLst>
                <a:tab pos="698500" algn="l"/>
                <a:tab pos="699135" algn="l"/>
              </a:tabLst>
            </a:pPr>
            <a:r>
              <a:rPr sz="1600" spc="-15" dirty="0">
                <a:latin typeface="+mj-lt"/>
                <a:cs typeface="Calibri"/>
              </a:rPr>
              <a:t>Web</a:t>
            </a:r>
            <a:r>
              <a:rPr sz="1600" spc="-30" dirty="0">
                <a:latin typeface="+mj-lt"/>
                <a:cs typeface="Calibri"/>
              </a:rPr>
              <a:t> </a:t>
            </a:r>
            <a:r>
              <a:rPr lang="en-US" sz="1600" spc="-5" dirty="0">
                <a:latin typeface="+mj-lt"/>
                <a:cs typeface="Calibri"/>
              </a:rPr>
              <a:t>s</a:t>
            </a:r>
            <a:r>
              <a:rPr sz="1600" spc="-5" dirty="0">
                <a:latin typeface="+mj-lt"/>
                <a:cs typeface="Calibri"/>
              </a:rPr>
              <a:t>craping</a:t>
            </a:r>
            <a:r>
              <a:rPr sz="1600" spc="-25" dirty="0">
                <a:latin typeface="+mj-lt"/>
                <a:cs typeface="Calibri"/>
              </a:rPr>
              <a:t> </a:t>
            </a:r>
            <a:r>
              <a:rPr lang="en-SG" sz="1600" spc="-10" dirty="0">
                <a:latin typeface="+mj-lt"/>
                <a:cs typeface="Calibri"/>
              </a:rPr>
              <a:t>from</a:t>
            </a:r>
            <a:r>
              <a:rPr lang="en-SG" sz="1600" spc="-25" dirty="0">
                <a:latin typeface="+mj-lt"/>
                <a:cs typeface="Calibri"/>
              </a:rPr>
              <a:t> </a:t>
            </a:r>
            <a:r>
              <a:rPr lang="en-SG" sz="1600" b="1" i="1" dirty="0">
                <a:uFill>
                  <a:solidFill>
                    <a:srgbClr val="4471C4"/>
                  </a:solidFill>
                </a:uFill>
                <a:latin typeface="+mj-lt"/>
                <a:cs typeface="Calibri"/>
                <a:hlinkClick r:id="rId4">
                  <a:extLst>
                    <a:ext uri="{A12FA001-AC4F-418D-AE19-62706E023703}">
                      <ahyp:hlinkClr xmlns:ahyp="http://schemas.microsoft.com/office/drawing/2018/hyperlinkcolor" val="tx"/>
                    </a:ext>
                  </a:extLst>
                </a:hlinkClick>
              </a:rPr>
              <a:t>Wikipedia</a:t>
            </a:r>
            <a:endParaRPr lang="en-SG" sz="1600" b="1" i="1" dirty="0">
              <a:uFill>
                <a:solidFill>
                  <a:srgbClr val="4471C4"/>
                </a:solidFill>
              </a:uFill>
              <a:latin typeface="+mj-lt"/>
              <a:cs typeface="Calibri"/>
            </a:endParaRPr>
          </a:p>
          <a:p>
            <a:pPr marL="297815" indent="-285750">
              <a:buFont typeface="Arial" panose="020B0604020202020204" pitchFamily="34" charset="0"/>
              <a:buChar char="•"/>
              <a:tabLst>
                <a:tab pos="698500" algn="l"/>
                <a:tab pos="699135" algn="l"/>
              </a:tabLst>
            </a:pPr>
            <a:r>
              <a:rPr lang="en-SG" sz="1600" spc="-15" dirty="0">
                <a:latin typeface="+mj-lt"/>
                <a:cs typeface="Calibri"/>
              </a:rPr>
              <a:t>Parse the scraped HTML tables and convert into a Pandas DataFrame ready for analysis</a:t>
            </a:r>
            <a:endParaRPr lang="en-SG" sz="1600" dirty="0">
              <a:latin typeface="+mj-lt"/>
              <a:cs typeface="Calibri"/>
            </a:endParaRPr>
          </a:p>
          <a:p>
            <a:pPr lvl="1">
              <a:lnSpc>
                <a:spcPct val="100000"/>
              </a:lnSpc>
              <a:buClr>
                <a:srgbClr val="FFFFFF"/>
              </a:buClr>
              <a:buFont typeface="Arial"/>
              <a:buChar char="•"/>
            </a:pPr>
            <a:endParaRPr sz="2300" dirty="0">
              <a:latin typeface="+mj-lt"/>
              <a:cs typeface="Calibri"/>
            </a:endParaRPr>
          </a:p>
          <a:p>
            <a:pPr marL="12700">
              <a:lnSpc>
                <a:spcPct val="100000"/>
              </a:lnSpc>
              <a:tabLst>
                <a:tab pos="240665" algn="l"/>
                <a:tab pos="241300" algn="l"/>
              </a:tabLst>
            </a:pPr>
            <a:r>
              <a:rPr lang="en-US" sz="2000" spc="-15" dirty="0">
                <a:latin typeface="+mj-lt"/>
                <a:cs typeface="Calibri"/>
              </a:rPr>
              <a:t>D</a:t>
            </a:r>
            <a:r>
              <a:rPr sz="2000" spc="-15" dirty="0">
                <a:latin typeface="+mj-lt"/>
                <a:cs typeface="Calibri"/>
              </a:rPr>
              <a:t>ata</a:t>
            </a:r>
            <a:r>
              <a:rPr sz="2000" dirty="0">
                <a:latin typeface="+mj-lt"/>
                <a:cs typeface="Calibri"/>
              </a:rPr>
              <a:t> </a:t>
            </a:r>
            <a:r>
              <a:rPr sz="2000" spc="-10" dirty="0">
                <a:latin typeface="+mj-lt"/>
                <a:cs typeface="Calibri"/>
              </a:rPr>
              <a:t>wrangling</a:t>
            </a:r>
            <a:r>
              <a:rPr sz="2000" spc="-5" dirty="0">
                <a:latin typeface="+mj-lt"/>
                <a:cs typeface="Calibri"/>
              </a:rPr>
              <a:t> </a:t>
            </a:r>
            <a:r>
              <a:rPr sz="2000" spc="-20" dirty="0">
                <a:latin typeface="+mj-lt"/>
                <a:cs typeface="Calibri"/>
              </a:rPr>
              <a:t>(</a:t>
            </a:r>
            <a:r>
              <a:rPr lang="en-US" sz="2000" spc="-20" dirty="0">
                <a:latin typeface="+mj-lt"/>
                <a:cs typeface="Calibri"/>
              </a:rPr>
              <a:t>t</a:t>
            </a:r>
            <a:r>
              <a:rPr sz="2000" spc="-20" dirty="0">
                <a:latin typeface="+mj-lt"/>
                <a:cs typeface="Calibri"/>
              </a:rPr>
              <a:t>ransforming</a:t>
            </a:r>
            <a:r>
              <a:rPr sz="2000" dirty="0">
                <a:latin typeface="+mj-lt"/>
                <a:cs typeface="Calibri"/>
              </a:rPr>
              <a:t> </a:t>
            </a:r>
            <a:r>
              <a:rPr sz="2000" spc="-10" dirty="0">
                <a:latin typeface="+mj-lt"/>
                <a:cs typeface="Calibri"/>
              </a:rPr>
              <a:t>data</a:t>
            </a:r>
            <a:r>
              <a:rPr sz="2000" dirty="0">
                <a:latin typeface="+mj-lt"/>
                <a:cs typeface="Calibri"/>
              </a:rPr>
              <a:t> </a:t>
            </a:r>
            <a:r>
              <a:rPr sz="2000" spc="-20" dirty="0">
                <a:latin typeface="+mj-lt"/>
                <a:cs typeface="Calibri"/>
              </a:rPr>
              <a:t>for</a:t>
            </a:r>
            <a:r>
              <a:rPr sz="2000" spc="-15" dirty="0">
                <a:latin typeface="+mj-lt"/>
                <a:cs typeface="Calibri"/>
              </a:rPr>
              <a:t> </a:t>
            </a:r>
            <a:r>
              <a:rPr lang="en-US" sz="2000" spc="-5" dirty="0">
                <a:latin typeface="+mj-lt"/>
                <a:cs typeface="Calibri"/>
              </a:rPr>
              <a:t>m</a:t>
            </a:r>
            <a:r>
              <a:rPr sz="2000" spc="-5" dirty="0">
                <a:latin typeface="+mj-lt"/>
                <a:cs typeface="Calibri"/>
              </a:rPr>
              <a:t>achine</a:t>
            </a:r>
            <a:r>
              <a:rPr sz="2000" dirty="0">
                <a:latin typeface="+mj-lt"/>
                <a:cs typeface="Calibri"/>
              </a:rPr>
              <a:t> </a:t>
            </a:r>
            <a:r>
              <a:rPr lang="en-US" sz="2000" spc="-5" dirty="0">
                <a:latin typeface="+mj-lt"/>
                <a:cs typeface="Calibri"/>
              </a:rPr>
              <a:t>l</a:t>
            </a:r>
            <a:r>
              <a:rPr sz="2000" spc="-5" dirty="0">
                <a:latin typeface="+mj-lt"/>
                <a:cs typeface="Calibri"/>
              </a:rPr>
              <a:t>earning)</a:t>
            </a:r>
            <a:endParaRPr sz="2000" dirty="0">
              <a:latin typeface="+mj-lt"/>
              <a:cs typeface="Calibri"/>
            </a:endParaRPr>
          </a:p>
          <a:p>
            <a:pPr marL="241300" indent="-229235">
              <a:buFont typeface="Arial"/>
              <a:buChar char="•"/>
              <a:tabLst>
                <a:tab pos="698500" algn="l"/>
                <a:tab pos="699135" algn="l"/>
              </a:tabLst>
            </a:pPr>
            <a:r>
              <a:rPr sz="1600" spc="-5" dirty="0">
                <a:latin typeface="+mj-lt"/>
                <a:cs typeface="Calibri"/>
              </a:rPr>
              <a:t>One </a:t>
            </a:r>
            <a:r>
              <a:rPr sz="1600" dirty="0">
                <a:latin typeface="+mj-lt"/>
                <a:cs typeface="Calibri"/>
              </a:rPr>
              <a:t>Hot</a:t>
            </a:r>
            <a:r>
              <a:rPr sz="1600" spc="-5" dirty="0">
                <a:latin typeface="+mj-lt"/>
                <a:cs typeface="Calibri"/>
              </a:rPr>
              <a:t> Encoding</a:t>
            </a:r>
            <a:r>
              <a:rPr sz="1600" spc="10" dirty="0">
                <a:latin typeface="+mj-lt"/>
                <a:cs typeface="Calibri"/>
              </a:rPr>
              <a:t> </a:t>
            </a:r>
            <a:r>
              <a:rPr sz="1600" spc="-10" dirty="0">
                <a:latin typeface="+mj-lt"/>
                <a:cs typeface="Calibri"/>
              </a:rPr>
              <a:t>data</a:t>
            </a:r>
            <a:r>
              <a:rPr sz="1600" spc="5" dirty="0">
                <a:latin typeface="+mj-lt"/>
                <a:cs typeface="Calibri"/>
              </a:rPr>
              <a:t> </a:t>
            </a:r>
            <a:r>
              <a:rPr sz="1600" spc="-5" dirty="0">
                <a:latin typeface="+mj-lt"/>
                <a:cs typeface="Calibri"/>
              </a:rPr>
              <a:t>fields</a:t>
            </a:r>
            <a:r>
              <a:rPr sz="1600" spc="5" dirty="0">
                <a:latin typeface="+mj-lt"/>
                <a:cs typeface="Calibri"/>
              </a:rPr>
              <a:t> </a:t>
            </a:r>
            <a:r>
              <a:rPr sz="1600" spc="-10" dirty="0">
                <a:latin typeface="+mj-lt"/>
                <a:cs typeface="Calibri"/>
              </a:rPr>
              <a:t>for</a:t>
            </a:r>
            <a:r>
              <a:rPr sz="1600" dirty="0">
                <a:latin typeface="+mj-lt"/>
                <a:cs typeface="Calibri"/>
              </a:rPr>
              <a:t> </a:t>
            </a:r>
            <a:r>
              <a:rPr lang="en-US" sz="1600" spc="-5" dirty="0">
                <a:latin typeface="+mj-lt"/>
                <a:cs typeface="Calibri"/>
              </a:rPr>
              <a:t>m</a:t>
            </a:r>
            <a:r>
              <a:rPr sz="1600" spc="-5" dirty="0">
                <a:latin typeface="+mj-lt"/>
                <a:cs typeface="Calibri"/>
              </a:rPr>
              <a:t>achine </a:t>
            </a:r>
            <a:r>
              <a:rPr lang="en-US" sz="1600" spc="-5" dirty="0">
                <a:latin typeface="+mj-lt"/>
                <a:cs typeface="Calibri"/>
              </a:rPr>
              <a:t>l</a:t>
            </a:r>
            <a:r>
              <a:rPr sz="1600" spc="-5" dirty="0">
                <a:latin typeface="+mj-lt"/>
                <a:cs typeface="Calibri"/>
              </a:rPr>
              <a:t>earning</a:t>
            </a:r>
            <a:endParaRPr lang="en-US" sz="1600" spc="-5" dirty="0">
              <a:latin typeface="+mj-lt"/>
              <a:cs typeface="Calibri"/>
            </a:endParaRPr>
          </a:p>
          <a:p>
            <a:pPr marL="241300" indent="-229235">
              <a:buFont typeface="Arial"/>
              <a:buChar char="•"/>
              <a:tabLst>
                <a:tab pos="698500" algn="l"/>
                <a:tab pos="699135" algn="l"/>
              </a:tabLst>
            </a:pPr>
            <a:r>
              <a:rPr lang="en-US" sz="1600" spc="-5" dirty="0">
                <a:latin typeface="+mj-lt"/>
                <a:cs typeface="Calibri"/>
              </a:rPr>
              <a:t>Drop irrelevant </a:t>
            </a:r>
            <a:r>
              <a:rPr lang="en-US" sz="1600" dirty="0">
                <a:latin typeface="+mj-lt"/>
                <a:cs typeface="Calibri"/>
              </a:rPr>
              <a:t>columns and replace null values with the mean value of their respective column</a:t>
            </a:r>
          </a:p>
          <a:p>
            <a:pPr marL="12065">
              <a:tabLst>
                <a:tab pos="698500" algn="l"/>
                <a:tab pos="699135" algn="l"/>
              </a:tabLst>
            </a:pPr>
            <a:endParaRPr sz="1400" dirty="0">
              <a:latin typeface="+mj-lt"/>
              <a:cs typeface="Calibri"/>
            </a:endParaRPr>
          </a:p>
          <a:p>
            <a:pPr marL="12700">
              <a:lnSpc>
                <a:spcPct val="100000"/>
              </a:lnSpc>
              <a:spcBef>
                <a:spcPts val="385"/>
              </a:spcBef>
              <a:tabLst>
                <a:tab pos="240665" algn="l"/>
                <a:tab pos="241300" algn="l"/>
              </a:tabLst>
            </a:pPr>
            <a:r>
              <a:rPr lang="en-US" sz="2000" spc="-10" dirty="0">
                <a:latin typeface="+mj-lt"/>
                <a:cs typeface="Calibri"/>
              </a:rPr>
              <a:t>Exploratory Data Analysis </a:t>
            </a:r>
            <a:r>
              <a:rPr sz="2000" spc="-10" dirty="0">
                <a:latin typeface="+mj-lt"/>
                <a:cs typeface="Calibri"/>
              </a:rPr>
              <a:t>(EDA)</a:t>
            </a:r>
            <a:r>
              <a:rPr sz="2000" dirty="0">
                <a:latin typeface="+mj-lt"/>
                <a:cs typeface="Calibri"/>
              </a:rPr>
              <a:t> </a:t>
            </a:r>
            <a:r>
              <a:rPr sz="2000" spc="-5" dirty="0">
                <a:latin typeface="+mj-lt"/>
                <a:cs typeface="Calibri"/>
              </a:rPr>
              <a:t>using</a:t>
            </a:r>
            <a:r>
              <a:rPr sz="2000" spc="5" dirty="0">
                <a:latin typeface="+mj-lt"/>
                <a:cs typeface="Calibri"/>
              </a:rPr>
              <a:t> </a:t>
            </a:r>
            <a:r>
              <a:rPr sz="2000" spc="-10" dirty="0">
                <a:latin typeface="+mj-lt"/>
                <a:cs typeface="Calibri"/>
              </a:rPr>
              <a:t>visuali</a:t>
            </a:r>
            <a:r>
              <a:rPr lang="en-US" sz="2000" spc="-10" dirty="0">
                <a:latin typeface="+mj-lt"/>
                <a:cs typeface="Calibri"/>
              </a:rPr>
              <a:t>s</a:t>
            </a:r>
            <a:r>
              <a:rPr sz="2000" spc="-10" dirty="0">
                <a:latin typeface="+mj-lt"/>
                <a:cs typeface="Calibri"/>
              </a:rPr>
              <a:t>ation</a:t>
            </a:r>
            <a:r>
              <a:rPr sz="2000" spc="5" dirty="0">
                <a:latin typeface="+mj-lt"/>
                <a:cs typeface="Calibri"/>
              </a:rPr>
              <a:t> </a:t>
            </a:r>
            <a:r>
              <a:rPr sz="2000" spc="-10" dirty="0">
                <a:latin typeface="+mj-lt"/>
                <a:cs typeface="Calibri"/>
              </a:rPr>
              <a:t>and</a:t>
            </a:r>
            <a:r>
              <a:rPr sz="2000" dirty="0">
                <a:latin typeface="+mj-lt"/>
                <a:cs typeface="Calibri"/>
              </a:rPr>
              <a:t> </a:t>
            </a:r>
            <a:r>
              <a:rPr sz="2000" spc="-5" dirty="0">
                <a:latin typeface="+mj-lt"/>
                <a:cs typeface="Calibri"/>
              </a:rPr>
              <a:t>SQL</a:t>
            </a:r>
            <a:endParaRPr lang="en-US" sz="2000" spc="-5" dirty="0">
              <a:latin typeface="+mj-lt"/>
              <a:cs typeface="Calibri"/>
            </a:endParaRPr>
          </a:p>
          <a:p>
            <a:pPr marL="298450" indent="-285750">
              <a:spcBef>
                <a:spcPts val="385"/>
              </a:spcBef>
              <a:buFont typeface="Arial" panose="020B0604020202020204" pitchFamily="34" charset="0"/>
              <a:buChar char="•"/>
              <a:tabLst>
                <a:tab pos="240665" algn="l"/>
                <a:tab pos="241300" algn="l"/>
              </a:tabLst>
            </a:pPr>
            <a:r>
              <a:rPr lang="en-US" sz="1600" spc="-5" dirty="0">
                <a:latin typeface="+mj-lt"/>
                <a:cs typeface="Calibri"/>
              </a:rPr>
              <a:t>Plotted s</a:t>
            </a:r>
            <a:r>
              <a:rPr lang="en-US" sz="1600" spc="-10" dirty="0">
                <a:latin typeface="+mj-lt"/>
                <a:cs typeface="Calibri"/>
              </a:rPr>
              <a:t>catter, b</a:t>
            </a:r>
            <a:r>
              <a:rPr lang="en-US" sz="1600" dirty="0">
                <a:latin typeface="+mj-lt"/>
                <a:cs typeface="Calibri"/>
              </a:rPr>
              <a:t>ar</a:t>
            </a:r>
            <a:r>
              <a:rPr lang="en-US" sz="1600" spc="5" dirty="0">
                <a:latin typeface="+mj-lt"/>
                <a:cs typeface="Calibri"/>
              </a:rPr>
              <a:t>, and line graphs </a:t>
            </a:r>
            <a:r>
              <a:rPr lang="en-US" sz="1600" spc="-5" dirty="0">
                <a:latin typeface="+mj-lt"/>
                <a:cs typeface="Calibri"/>
              </a:rPr>
              <a:t>to</a:t>
            </a:r>
            <a:r>
              <a:rPr lang="en-US" sz="1600" spc="-10" dirty="0">
                <a:latin typeface="+mj-lt"/>
                <a:cs typeface="Calibri"/>
              </a:rPr>
              <a:t> compare the</a:t>
            </a:r>
            <a:r>
              <a:rPr lang="en-US" sz="1600" spc="5" dirty="0">
                <a:latin typeface="+mj-lt"/>
                <a:cs typeface="Calibri"/>
              </a:rPr>
              <a:t> </a:t>
            </a:r>
            <a:r>
              <a:rPr lang="en-US" sz="1600" spc="-5" dirty="0">
                <a:latin typeface="+mj-lt"/>
                <a:cs typeface="Calibri"/>
              </a:rPr>
              <a:t>relationships</a:t>
            </a:r>
            <a:r>
              <a:rPr lang="en-US" sz="1600" spc="-10" dirty="0">
                <a:latin typeface="+mj-lt"/>
                <a:cs typeface="Calibri"/>
              </a:rPr>
              <a:t> </a:t>
            </a:r>
            <a:r>
              <a:rPr lang="en-US" sz="1600" spc="-5" dirty="0">
                <a:latin typeface="+mj-lt"/>
                <a:cs typeface="Calibri"/>
              </a:rPr>
              <a:t>between independent </a:t>
            </a:r>
            <a:r>
              <a:rPr lang="en-US" sz="1600" spc="-10" dirty="0">
                <a:latin typeface="+mj-lt"/>
                <a:cs typeface="Calibri"/>
              </a:rPr>
              <a:t>variables</a:t>
            </a:r>
            <a:r>
              <a:rPr lang="en-US" sz="1600" spc="-5" dirty="0">
                <a:latin typeface="+mj-lt"/>
                <a:cs typeface="Calibri"/>
              </a:rPr>
              <a:t> and identify any patterns in the data</a:t>
            </a:r>
            <a:endParaRPr lang="en-US" sz="1600" dirty="0">
              <a:latin typeface="+mj-lt"/>
              <a:cs typeface="Calibri"/>
            </a:endParaRPr>
          </a:p>
          <a:p>
            <a:pPr>
              <a:lnSpc>
                <a:spcPct val="100000"/>
              </a:lnSpc>
            </a:pPr>
            <a:endParaRPr lang="en-SG" sz="2300" dirty="0">
              <a:latin typeface="+mj-lt"/>
              <a:cs typeface="Calibri"/>
            </a:endParaRPr>
          </a:p>
          <a:p>
            <a:pPr marL="12700">
              <a:lnSpc>
                <a:spcPct val="100000"/>
              </a:lnSpc>
              <a:tabLst>
                <a:tab pos="240665" algn="l"/>
                <a:tab pos="241300" algn="l"/>
              </a:tabLst>
            </a:pPr>
            <a:r>
              <a:rPr sz="2000" spc="-10" dirty="0">
                <a:latin typeface="+mj-lt"/>
                <a:cs typeface="Calibri"/>
              </a:rPr>
              <a:t>Performed</a:t>
            </a:r>
            <a:r>
              <a:rPr sz="2000" dirty="0">
                <a:latin typeface="+mj-lt"/>
                <a:cs typeface="Calibri"/>
              </a:rPr>
              <a:t> </a:t>
            </a:r>
            <a:r>
              <a:rPr sz="2000" spc="-10" dirty="0">
                <a:latin typeface="+mj-lt"/>
                <a:cs typeface="Calibri"/>
              </a:rPr>
              <a:t>interactive </a:t>
            </a:r>
            <a:r>
              <a:rPr sz="2000" spc="-5" dirty="0">
                <a:latin typeface="+mj-lt"/>
                <a:cs typeface="Calibri"/>
              </a:rPr>
              <a:t>visual</a:t>
            </a:r>
            <a:r>
              <a:rPr sz="2000" dirty="0">
                <a:latin typeface="+mj-lt"/>
                <a:cs typeface="Calibri"/>
              </a:rPr>
              <a:t> </a:t>
            </a:r>
            <a:r>
              <a:rPr sz="2000" spc="-5" dirty="0">
                <a:latin typeface="+mj-lt"/>
                <a:cs typeface="Calibri"/>
              </a:rPr>
              <a:t>analytics</a:t>
            </a:r>
            <a:r>
              <a:rPr sz="2000" spc="-10" dirty="0">
                <a:latin typeface="+mj-lt"/>
                <a:cs typeface="Calibri"/>
              </a:rPr>
              <a:t> </a:t>
            </a:r>
            <a:r>
              <a:rPr sz="2000" spc="-5" dirty="0">
                <a:latin typeface="+mj-lt"/>
                <a:cs typeface="Calibri"/>
              </a:rPr>
              <a:t>using</a:t>
            </a:r>
            <a:r>
              <a:rPr sz="2000" dirty="0">
                <a:latin typeface="+mj-lt"/>
                <a:cs typeface="Calibri"/>
              </a:rPr>
              <a:t> </a:t>
            </a:r>
            <a:r>
              <a:rPr sz="2000" spc="-10" dirty="0">
                <a:latin typeface="+mj-lt"/>
                <a:cs typeface="Calibri"/>
              </a:rPr>
              <a:t>Folium</a:t>
            </a:r>
            <a:r>
              <a:rPr sz="2000" dirty="0">
                <a:latin typeface="+mj-lt"/>
                <a:cs typeface="Calibri"/>
              </a:rPr>
              <a:t> </a:t>
            </a:r>
            <a:r>
              <a:rPr sz="2000" spc="-10" dirty="0">
                <a:latin typeface="+mj-lt"/>
                <a:cs typeface="Calibri"/>
              </a:rPr>
              <a:t>and</a:t>
            </a:r>
            <a:r>
              <a:rPr sz="2000" spc="5" dirty="0">
                <a:latin typeface="+mj-lt"/>
                <a:cs typeface="Calibri"/>
              </a:rPr>
              <a:t> </a:t>
            </a:r>
            <a:r>
              <a:rPr sz="2000" dirty="0">
                <a:latin typeface="+mj-lt"/>
                <a:cs typeface="Calibri"/>
              </a:rPr>
              <a:t>Plotly </a:t>
            </a:r>
            <a:r>
              <a:rPr sz="2000" spc="-5" dirty="0">
                <a:latin typeface="+mj-lt"/>
                <a:cs typeface="Calibri"/>
              </a:rPr>
              <a:t>Dash</a:t>
            </a:r>
            <a:endParaRPr sz="2000" dirty="0">
              <a:latin typeface="+mj-lt"/>
              <a:cs typeface="Calibri"/>
            </a:endParaRPr>
          </a:p>
          <a:p>
            <a:pPr>
              <a:lnSpc>
                <a:spcPct val="100000"/>
              </a:lnSpc>
              <a:spcBef>
                <a:spcPts val="15"/>
              </a:spcBef>
              <a:buClr>
                <a:srgbClr val="FFFFFF"/>
              </a:buClr>
              <a:buFont typeface="Arial"/>
              <a:buChar char="•"/>
            </a:pPr>
            <a:endParaRPr sz="2300" dirty="0">
              <a:latin typeface="+mj-lt"/>
              <a:cs typeface="Calibri"/>
            </a:endParaRPr>
          </a:p>
          <a:p>
            <a:pPr marL="12700">
              <a:lnSpc>
                <a:spcPct val="100000"/>
              </a:lnSpc>
              <a:tabLst>
                <a:tab pos="240665" algn="l"/>
                <a:tab pos="241300" algn="l"/>
              </a:tabLst>
            </a:pPr>
            <a:r>
              <a:rPr sz="2000" spc="-10" dirty="0">
                <a:latin typeface="+mj-lt"/>
                <a:cs typeface="Calibri"/>
              </a:rPr>
              <a:t>Performed</a:t>
            </a:r>
            <a:r>
              <a:rPr sz="2000" spc="-15" dirty="0">
                <a:latin typeface="+mj-lt"/>
                <a:cs typeface="Calibri"/>
              </a:rPr>
              <a:t> </a:t>
            </a:r>
            <a:r>
              <a:rPr sz="2000" spc="-10" dirty="0">
                <a:latin typeface="+mj-lt"/>
                <a:cs typeface="Calibri"/>
              </a:rPr>
              <a:t>predictive</a:t>
            </a:r>
            <a:r>
              <a:rPr sz="2000" spc="10" dirty="0">
                <a:latin typeface="+mj-lt"/>
                <a:cs typeface="Calibri"/>
              </a:rPr>
              <a:t> </a:t>
            </a:r>
            <a:r>
              <a:rPr sz="2000" spc="-10" dirty="0">
                <a:latin typeface="+mj-lt"/>
                <a:cs typeface="Calibri"/>
              </a:rPr>
              <a:t>analysis </a:t>
            </a:r>
            <a:r>
              <a:rPr sz="2000" spc="-5" dirty="0">
                <a:latin typeface="+mj-lt"/>
                <a:cs typeface="Calibri"/>
              </a:rPr>
              <a:t>using</a:t>
            </a:r>
            <a:r>
              <a:rPr sz="2000" spc="10" dirty="0">
                <a:latin typeface="+mj-lt"/>
                <a:cs typeface="Calibri"/>
              </a:rPr>
              <a:t> </a:t>
            </a:r>
            <a:r>
              <a:rPr sz="2000" spc="-5" dirty="0">
                <a:latin typeface="+mj-lt"/>
                <a:cs typeface="Calibri"/>
              </a:rPr>
              <a:t>classification</a:t>
            </a:r>
            <a:r>
              <a:rPr sz="2000" spc="5" dirty="0">
                <a:latin typeface="+mj-lt"/>
                <a:cs typeface="Calibri"/>
              </a:rPr>
              <a:t> </a:t>
            </a:r>
            <a:r>
              <a:rPr sz="2000" spc="-5" dirty="0">
                <a:latin typeface="+mj-lt"/>
                <a:cs typeface="Calibri"/>
              </a:rPr>
              <a:t>models</a:t>
            </a:r>
            <a:endParaRPr lang="en-US" sz="2000" dirty="0">
              <a:latin typeface="+mj-lt"/>
              <a:cs typeface="Calibri"/>
            </a:endParaRPr>
          </a:p>
          <a:p>
            <a:pPr marL="298450" indent="-285750">
              <a:lnSpc>
                <a:spcPct val="100000"/>
              </a:lnSpc>
              <a:buFont typeface="Arial" panose="020B0604020202020204" pitchFamily="34" charset="0"/>
              <a:buChar char="•"/>
              <a:tabLst>
                <a:tab pos="240665" algn="l"/>
                <a:tab pos="241300" algn="l"/>
              </a:tabLst>
            </a:pPr>
            <a:r>
              <a:rPr sz="1600" spc="-5" dirty="0">
                <a:latin typeface="+mj-lt"/>
                <a:cs typeface="Calibri"/>
              </a:rPr>
              <a:t>How </a:t>
            </a:r>
            <a:r>
              <a:rPr sz="1600" spc="-10" dirty="0">
                <a:latin typeface="+mj-lt"/>
                <a:cs typeface="Calibri"/>
              </a:rPr>
              <a:t>to</a:t>
            </a:r>
            <a:r>
              <a:rPr sz="1600" spc="-5" dirty="0">
                <a:latin typeface="+mj-lt"/>
                <a:cs typeface="Calibri"/>
              </a:rPr>
              <a:t> build,</a:t>
            </a:r>
            <a:r>
              <a:rPr sz="1600" dirty="0">
                <a:latin typeface="+mj-lt"/>
                <a:cs typeface="Calibri"/>
              </a:rPr>
              <a:t> tune, </a:t>
            </a:r>
            <a:r>
              <a:rPr sz="1600" spc="-5" dirty="0">
                <a:latin typeface="+mj-lt"/>
                <a:cs typeface="Calibri"/>
              </a:rPr>
              <a:t>evaluate</a:t>
            </a:r>
            <a:r>
              <a:rPr sz="1600" spc="-10" dirty="0">
                <a:latin typeface="+mj-lt"/>
                <a:cs typeface="Calibri"/>
              </a:rPr>
              <a:t> </a:t>
            </a:r>
            <a:r>
              <a:rPr sz="1600" spc="-5" dirty="0">
                <a:latin typeface="+mj-lt"/>
                <a:cs typeface="Calibri"/>
              </a:rPr>
              <a:t>classification</a:t>
            </a:r>
            <a:r>
              <a:rPr sz="1600" dirty="0">
                <a:latin typeface="+mj-lt"/>
                <a:cs typeface="Calibri"/>
              </a:rPr>
              <a:t> </a:t>
            </a:r>
            <a:r>
              <a:rPr sz="1600" spc="-5" dirty="0">
                <a:latin typeface="+mj-lt"/>
                <a:cs typeface="Calibri"/>
              </a:rPr>
              <a:t>models</a:t>
            </a:r>
            <a:endParaRPr sz="1600" dirty="0">
              <a:latin typeface="+mj-lt"/>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 name="object 3"/>
          <p:cNvSpPr txBox="1"/>
          <p:nvPr/>
        </p:nvSpPr>
        <p:spPr>
          <a:xfrm>
            <a:off x="228600" y="1264929"/>
            <a:ext cx="10347015" cy="2718052"/>
          </a:xfrm>
          <a:prstGeom prst="rect">
            <a:avLst/>
          </a:prstGeom>
        </p:spPr>
        <p:txBody>
          <a:bodyPr vert="horz" wrap="square" lIns="0" tIns="174625" rIns="0" bIns="0" rtlCol="0">
            <a:spAutoFit/>
          </a:bodyPr>
          <a:lstStyle/>
          <a:p>
            <a:pPr marL="12700">
              <a:lnSpc>
                <a:spcPct val="100000"/>
              </a:lnSpc>
              <a:spcBef>
                <a:spcPts val="1375"/>
              </a:spcBef>
              <a:tabLst>
                <a:tab pos="241300" algn="l"/>
              </a:tabLst>
            </a:pPr>
            <a:r>
              <a:rPr lang="en-US" sz="2000" spc="-5" dirty="0">
                <a:solidFill>
                  <a:srgbClr val="FFFFFF"/>
                </a:solidFill>
                <a:latin typeface="+mj-lt"/>
                <a:cs typeface="Calibri"/>
              </a:rPr>
              <a:t>How the datasets were collected:</a:t>
            </a:r>
            <a:endParaRPr lang="en-US" sz="2000" dirty="0">
              <a:latin typeface="+mj-lt"/>
              <a:cs typeface="Calibri"/>
            </a:endParaRPr>
          </a:p>
          <a:p>
            <a:pPr marL="298450" indent="-285750">
              <a:lnSpc>
                <a:spcPct val="100000"/>
              </a:lnSpc>
              <a:spcBef>
                <a:spcPts val="1375"/>
              </a:spcBef>
              <a:buFont typeface="Arial" panose="020B0604020202020204" pitchFamily="34" charset="0"/>
              <a:buChar char="•"/>
              <a:tabLst>
                <a:tab pos="241300" algn="l"/>
              </a:tabLst>
            </a:pPr>
            <a:r>
              <a:rPr lang="en-US" sz="1600" spc="-15" dirty="0">
                <a:solidFill>
                  <a:srgbClr val="FFFFFF"/>
                </a:solidFill>
                <a:latin typeface="+mj-lt"/>
                <a:cs typeface="Calibri"/>
              </a:rPr>
              <a:t>Using SpaceX REST API I was able to gather the SpaceX launch data, including information about the different rockets used (Falcon 1 and Falcon 9), the payloads carried, launch and landing specifications, and landing outcomes</a:t>
            </a:r>
          </a:p>
          <a:p>
            <a:pPr marL="298450" indent="-285750">
              <a:lnSpc>
                <a:spcPct val="100000"/>
              </a:lnSpc>
              <a:spcBef>
                <a:spcPts val="1375"/>
              </a:spcBef>
              <a:buFont typeface="Arial" panose="020B0604020202020204" pitchFamily="34" charset="0"/>
              <a:buChar char="•"/>
              <a:tabLst>
                <a:tab pos="241300" algn="l"/>
              </a:tabLst>
            </a:pPr>
            <a:r>
              <a:rPr lang="en-US" sz="1600" spc="-5" dirty="0">
                <a:solidFill>
                  <a:srgbClr val="FFFFFF"/>
                </a:solidFill>
                <a:latin typeface="+mj-lt"/>
                <a:cs typeface="Arial"/>
              </a:rPr>
              <a:t>Analysing this data will help to achieve the goal of predicting whether </a:t>
            </a:r>
            <a:r>
              <a:rPr sz="1600" spc="-5" dirty="0">
                <a:solidFill>
                  <a:srgbClr val="FFFFFF"/>
                </a:solidFill>
                <a:latin typeface="+mj-lt"/>
                <a:cs typeface="Arial"/>
              </a:rPr>
              <a:t>SpaceX </a:t>
            </a:r>
            <a:r>
              <a:rPr lang="en-US" sz="1600" spc="-5" dirty="0">
                <a:solidFill>
                  <a:srgbClr val="FFFFFF"/>
                </a:solidFill>
                <a:latin typeface="+mj-lt"/>
                <a:cs typeface="Arial"/>
              </a:rPr>
              <a:t>Falcon 9 Stage 1 launches </a:t>
            </a:r>
            <a:r>
              <a:rPr sz="1600" spc="-5" dirty="0">
                <a:solidFill>
                  <a:srgbClr val="FFFFFF"/>
                </a:solidFill>
                <a:latin typeface="+mj-lt"/>
                <a:cs typeface="Arial"/>
              </a:rPr>
              <a:t>will </a:t>
            </a:r>
            <a:r>
              <a:rPr lang="en-US" sz="1600" spc="-5" dirty="0">
                <a:solidFill>
                  <a:srgbClr val="FFFFFF"/>
                </a:solidFill>
                <a:latin typeface="+mj-lt"/>
                <a:cs typeface="Arial"/>
              </a:rPr>
              <a:t>successfully </a:t>
            </a:r>
            <a:r>
              <a:rPr sz="1600" spc="-5" dirty="0">
                <a:solidFill>
                  <a:srgbClr val="FFFFFF"/>
                </a:solidFill>
                <a:latin typeface="+mj-lt"/>
                <a:cs typeface="Arial"/>
              </a:rPr>
              <a:t>land</a:t>
            </a:r>
            <a:r>
              <a:rPr sz="1600" dirty="0">
                <a:solidFill>
                  <a:srgbClr val="FFFFFF"/>
                </a:solidFill>
                <a:latin typeface="+mj-lt"/>
                <a:cs typeface="Arial"/>
              </a:rPr>
              <a:t> </a:t>
            </a:r>
            <a:r>
              <a:rPr lang="en-US" sz="1600" spc="-5" dirty="0">
                <a:solidFill>
                  <a:srgbClr val="FFFFFF"/>
                </a:solidFill>
                <a:latin typeface="+mj-lt"/>
                <a:cs typeface="Arial"/>
              </a:rPr>
              <a:t>or not</a:t>
            </a:r>
            <a:endParaRPr sz="1600" dirty="0">
              <a:latin typeface="+mj-lt"/>
              <a:cs typeface="Arial"/>
            </a:endParaRPr>
          </a:p>
          <a:p>
            <a:pPr marL="69850" indent="-285750">
              <a:spcBef>
                <a:spcPts val="1430"/>
              </a:spcBef>
              <a:buFont typeface="Arial" panose="020B0604020202020204" pitchFamily="34" charset="0"/>
              <a:buChar char="•"/>
              <a:tabLst>
                <a:tab pos="469265" algn="l"/>
                <a:tab pos="469900" algn="l"/>
              </a:tabLst>
            </a:pPr>
            <a:r>
              <a:rPr sz="1600" spc="-5" dirty="0">
                <a:solidFill>
                  <a:srgbClr val="FFFFFF"/>
                </a:solidFill>
                <a:latin typeface="+mj-lt"/>
                <a:cs typeface="Arial"/>
              </a:rPr>
              <a:t>The</a:t>
            </a:r>
            <a:r>
              <a:rPr sz="1600" spc="15" dirty="0">
                <a:solidFill>
                  <a:srgbClr val="FFFFFF"/>
                </a:solidFill>
                <a:latin typeface="+mj-lt"/>
                <a:cs typeface="Arial"/>
              </a:rPr>
              <a:t> </a:t>
            </a:r>
            <a:r>
              <a:rPr sz="1600" spc="-5" dirty="0">
                <a:solidFill>
                  <a:srgbClr val="FFFFFF"/>
                </a:solidFill>
                <a:latin typeface="+mj-lt"/>
                <a:cs typeface="Arial"/>
              </a:rPr>
              <a:t>SpaceX</a:t>
            </a:r>
            <a:r>
              <a:rPr sz="1600" dirty="0">
                <a:solidFill>
                  <a:srgbClr val="FFFFFF"/>
                </a:solidFill>
                <a:latin typeface="+mj-lt"/>
                <a:cs typeface="Arial"/>
              </a:rPr>
              <a:t> </a:t>
            </a:r>
            <a:r>
              <a:rPr sz="1600" spc="-5" dirty="0">
                <a:solidFill>
                  <a:srgbClr val="FFFFFF"/>
                </a:solidFill>
                <a:latin typeface="+mj-lt"/>
                <a:cs typeface="Arial"/>
              </a:rPr>
              <a:t>REST</a:t>
            </a:r>
            <a:r>
              <a:rPr sz="1600" spc="-114" dirty="0">
                <a:solidFill>
                  <a:srgbClr val="FFFFFF"/>
                </a:solidFill>
                <a:latin typeface="+mj-lt"/>
                <a:cs typeface="Arial"/>
              </a:rPr>
              <a:t> </a:t>
            </a:r>
            <a:r>
              <a:rPr sz="1600" spc="-5" dirty="0">
                <a:solidFill>
                  <a:srgbClr val="FFFFFF"/>
                </a:solidFill>
                <a:latin typeface="+mj-lt"/>
                <a:cs typeface="Arial"/>
              </a:rPr>
              <a:t>API</a:t>
            </a:r>
            <a:r>
              <a:rPr sz="1600" spc="5" dirty="0">
                <a:solidFill>
                  <a:srgbClr val="FFFFFF"/>
                </a:solidFill>
                <a:latin typeface="+mj-lt"/>
                <a:cs typeface="Arial"/>
              </a:rPr>
              <a:t> </a:t>
            </a:r>
            <a:r>
              <a:rPr sz="1600" spc="-5" dirty="0">
                <a:solidFill>
                  <a:srgbClr val="FFFFFF"/>
                </a:solidFill>
                <a:latin typeface="+mj-lt"/>
                <a:cs typeface="Arial"/>
              </a:rPr>
              <a:t>endpoints,</a:t>
            </a:r>
            <a:r>
              <a:rPr sz="1600" spc="5" dirty="0">
                <a:solidFill>
                  <a:srgbClr val="FFFFFF"/>
                </a:solidFill>
                <a:latin typeface="+mj-lt"/>
                <a:cs typeface="Arial"/>
              </a:rPr>
              <a:t> </a:t>
            </a:r>
            <a:r>
              <a:rPr sz="1600" spc="-5" dirty="0">
                <a:solidFill>
                  <a:srgbClr val="FFFFFF"/>
                </a:solidFill>
                <a:latin typeface="+mj-lt"/>
                <a:cs typeface="Arial"/>
              </a:rPr>
              <a:t>or</a:t>
            </a:r>
            <a:r>
              <a:rPr sz="1600" spc="20" dirty="0">
                <a:solidFill>
                  <a:srgbClr val="FFFFFF"/>
                </a:solidFill>
                <a:latin typeface="+mj-lt"/>
                <a:cs typeface="Arial"/>
              </a:rPr>
              <a:t> </a:t>
            </a:r>
            <a:r>
              <a:rPr sz="1600" spc="-5" dirty="0">
                <a:solidFill>
                  <a:srgbClr val="FFFFFF"/>
                </a:solidFill>
                <a:latin typeface="+mj-lt"/>
                <a:cs typeface="Arial"/>
              </a:rPr>
              <a:t>URL,</a:t>
            </a:r>
            <a:r>
              <a:rPr sz="1600" spc="20" dirty="0">
                <a:solidFill>
                  <a:srgbClr val="FFFFFF"/>
                </a:solidFill>
                <a:latin typeface="+mj-lt"/>
                <a:cs typeface="Arial"/>
              </a:rPr>
              <a:t> </a:t>
            </a:r>
            <a:r>
              <a:rPr sz="1600" spc="-5" dirty="0">
                <a:solidFill>
                  <a:srgbClr val="FFFFFF"/>
                </a:solidFill>
                <a:latin typeface="+mj-lt"/>
                <a:cs typeface="Arial"/>
              </a:rPr>
              <a:t>starts</a:t>
            </a:r>
            <a:r>
              <a:rPr sz="1600" spc="25" dirty="0">
                <a:solidFill>
                  <a:srgbClr val="FFFFFF"/>
                </a:solidFill>
                <a:latin typeface="+mj-lt"/>
                <a:cs typeface="Arial"/>
              </a:rPr>
              <a:t> </a:t>
            </a:r>
            <a:r>
              <a:rPr sz="1600" spc="-10" dirty="0">
                <a:solidFill>
                  <a:srgbClr val="FFFFFF"/>
                </a:solidFill>
                <a:latin typeface="+mj-lt"/>
                <a:cs typeface="Arial"/>
              </a:rPr>
              <a:t>with</a:t>
            </a:r>
            <a:r>
              <a:rPr sz="1600" spc="20" dirty="0">
                <a:solidFill>
                  <a:srgbClr val="FFFFFF"/>
                </a:solidFill>
                <a:latin typeface="+mj-lt"/>
                <a:cs typeface="Arial"/>
              </a:rPr>
              <a:t> </a:t>
            </a:r>
            <a:r>
              <a:rPr sz="1600" spc="-5" dirty="0">
                <a:solidFill>
                  <a:srgbClr val="FFFFFF"/>
                </a:solidFill>
                <a:latin typeface="+mj-lt"/>
                <a:cs typeface="Arial"/>
              </a:rPr>
              <a:t>api.spacexdata.com/v4/</a:t>
            </a:r>
            <a:endParaRPr sz="1600" dirty="0">
              <a:latin typeface="+mj-lt"/>
              <a:cs typeface="Arial"/>
            </a:endParaRPr>
          </a:p>
          <a:p>
            <a:pPr marL="742950" lvl="1" indent="-285750">
              <a:lnSpc>
                <a:spcPct val="100000"/>
              </a:lnSpc>
              <a:spcBef>
                <a:spcPts val="40"/>
              </a:spcBef>
              <a:buClr>
                <a:srgbClr val="FFFFFF"/>
              </a:buClr>
              <a:buFont typeface="Arial" panose="020B0604020202020204" pitchFamily="34" charset="0"/>
              <a:buChar char="•"/>
            </a:pPr>
            <a:endParaRPr sz="1600" dirty="0">
              <a:latin typeface="+mj-lt"/>
              <a:cs typeface="Arial"/>
            </a:endParaRPr>
          </a:p>
          <a:p>
            <a:pPr marL="69850" marR="5080" indent="-285750">
              <a:lnSpc>
                <a:spcPts val="1660"/>
              </a:lnSpc>
              <a:buFont typeface="Arial" panose="020B0604020202020204" pitchFamily="34" charset="0"/>
              <a:buChar char="•"/>
              <a:tabLst>
                <a:tab pos="469265" algn="l"/>
                <a:tab pos="469900" algn="l"/>
              </a:tabLst>
            </a:pPr>
            <a:r>
              <a:rPr sz="1600" spc="-5" dirty="0">
                <a:solidFill>
                  <a:srgbClr val="FFFFFF"/>
                </a:solidFill>
                <a:latin typeface="+mj-lt"/>
                <a:cs typeface="Arial"/>
              </a:rPr>
              <a:t>Another</a:t>
            </a:r>
            <a:r>
              <a:rPr sz="1600" spc="15" dirty="0">
                <a:solidFill>
                  <a:srgbClr val="FFFFFF"/>
                </a:solidFill>
                <a:latin typeface="+mj-lt"/>
                <a:cs typeface="Arial"/>
              </a:rPr>
              <a:t> </a:t>
            </a:r>
            <a:r>
              <a:rPr sz="1600" spc="-5" dirty="0">
                <a:solidFill>
                  <a:srgbClr val="FFFFFF"/>
                </a:solidFill>
                <a:latin typeface="+mj-lt"/>
                <a:cs typeface="Arial"/>
              </a:rPr>
              <a:t>popular</a:t>
            </a:r>
            <a:r>
              <a:rPr sz="1600" spc="5" dirty="0">
                <a:solidFill>
                  <a:srgbClr val="FFFFFF"/>
                </a:solidFill>
                <a:latin typeface="+mj-lt"/>
                <a:cs typeface="Arial"/>
              </a:rPr>
              <a:t> </a:t>
            </a:r>
            <a:r>
              <a:rPr lang="en-US" sz="1600" spc="-5" dirty="0">
                <a:solidFill>
                  <a:srgbClr val="FFFFFF"/>
                </a:solidFill>
                <a:latin typeface="+mj-lt"/>
                <a:cs typeface="Arial"/>
              </a:rPr>
              <a:t>method </a:t>
            </a:r>
            <a:r>
              <a:rPr sz="1600" spc="-5" dirty="0">
                <a:solidFill>
                  <a:srgbClr val="FFFFFF"/>
                </a:solidFill>
                <a:latin typeface="+mj-lt"/>
                <a:cs typeface="Arial"/>
              </a:rPr>
              <a:t>for</a:t>
            </a:r>
            <a:r>
              <a:rPr sz="1600" spc="25" dirty="0">
                <a:solidFill>
                  <a:srgbClr val="FFFFFF"/>
                </a:solidFill>
                <a:latin typeface="+mj-lt"/>
                <a:cs typeface="Arial"/>
              </a:rPr>
              <a:t> </a:t>
            </a:r>
            <a:r>
              <a:rPr sz="1600" spc="-5" dirty="0">
                <a:solidFill>
                  <a:srgbClr val="FFFFFF"/>
                </a:solidFill>
                <a:latin typeface="+mj-lt"/>
                <a:cs typeface="Arial"/>
              </a:rPr>
              <a:t>obtaining Falcon</a:t>
            </a:r>
            <a:r>
              <a:rPr sz="1600" dirty="0">
                <a:solidFill>
                  <a:srgbClr val="FFFFFF"/>
                </a:solidFill>
                <a:latin typeface="+mj-lt"/>
                <a:cs typeface="Arial"/>
              </a:rPr>
              <a:t> </a:t>
            </a:r>
            <a:r>
              <a:rPr sz="1600" spc="-5" dirty="0">
                <a:solidFill>
                  <a:srgbClr val="FFFFFF"/>
                </a:solidFill>
                <a:latin typeface="+mj-lt"/>
                <a:cs typeface="Arial"/>
              </a:rPr>
              <a:t>9</a:t>
            </a:r>
            <a:r>
              <a:rPr sz="1600" spc="20" dirty="0">
                <a:solidFill>
                  <a:srgbClr val="FFFFFF"/>
                </a:solidFill>
                <a:latin typeface="+mj-lt"/>
                <a:cs typeface="Arial"/>
              </a:rPr>
              <a:t> </a:t>
            </a:r>
            <a:r>
              <a:rPr sz="1600" spc="-5" dirty="0">
                <a:solidFill>
                  <a:srgbClr val="FFFFFF"/>
                </a:solidFill>
                <a:latin typeface="+mj-lt"/>
                <a:cs typeface="Arial"/>
              </a:rPr>
              <a:t>Launch</a:t>
            </a:r>
            <a:r>
              <a:rPr sz="1600" spc="5" dirty="0">
                <a:solidFill>
                  <a:srgbClr val="FFFFFF"/>
                </a:solidFill>
                <a:latin typeface="+mj-lt"/>
                <a:cs typeface="Arial"/>
              </a:rPr>
              <a:t> </a:t>
            </a:r>
            <a:r>
              <a:rPr sz="1600" spc="-5" dirty="0">
                <a:solidFill>
                  <a:srgbClr val="FFFFFF"/>
                </a:solidFill>
                <a:latin typeface="+mj-lt"/>
                <a:cs typeface="Arial"/>
              </a:rPr>
              <a:t>data</a:t>
            </a:r>
            <a:r>
              <a:rPr sz="1600" spc="5" dirty="0">
                <a:solidFill>
                  <a:srgbClr val="FFFFFF"/>
                </a:solidFill>
                <a:latin typeface="+mj-lt"/>
                <a:cs typeface="Arial"/>
              </a:rPr>
              <a:t> </a:t>
            </a:r>
            <a:r>
              <a:rPr sz="1600" dirty="0">
                <a:solidFill>
                  <a:srgbClr val="FFFFFF"/>
                </a:solidFill>
                <a:latin typeface="+mj-lt"/>
                <a:cs typeface="Arial"/>
              </a:rPr>
              <a:t>is</a:t>
            </a:r>
            <a:r>
              <a:rPr sz="1600" spc="10" dirty="0">
                <a:solidFill>
                  <a:srgbClr val="FFFFFF"/>
                </a:solidFill>
                <a:latin typeface="+mj-lt"/>
                <a:cs typeface="Arial"/>
              </a:rPr>
              <a:t> </a:t>
            </a:r>
            <a:r>
              <a:rPr lang="en-US" sz="1600" spc="10" dirty="0">
                <a:solidFill>
                  <a:srgbClr val="FFFFFF"/>
                </a:solidFill>
                <a:latin typeface="+mj-lt"/>
                <a:cs typeface="Arial"/>
              </a:rPr>
              <a:t>by </a:t>
            </a:r>
            <a:r>
              <a:rPr sz="1600" spc="-10" dirty="0">
                <a:solidFill>
                  <a:srgbClr val="FFFFFF"/>
                </a:solidFill>
                <a:latin typeface="+mj-lt"/>
                <a:cs typeface="Arial"/>
              </a:rPr>
              <a:t>web</a:t>
            </a:r>
            <a:r>
              <a:rPr sz="1600" spc="20" dirty="0">
                <a:solidFill>
                  <a:srgbClr val="FFFFFF"/>
                </a:solidFill>
                <a:latin typeface="+mj-lt"/>
                <a:cs typeface="Arial"/>
              </a:rPr>
              <a:t> </a:t>
            </a:r>
            <a:r>
              <a:rPr sz="1600" spc="-5" dirty="0">
                <a:solidFill>
                  <a:srgbClr val="FFFFFF"/>
                </a:solidFill>
                <a:latin typeface="+mj-lt"/>
                <a:cs typeface="Arial"/>
              </a:rPr>
              <a:t>scraping</a:t>
            </a:r>
            <a:r>
              <a:rPr sz="1600" spc="10" dirty="0">
                <a:solidFill>
                  <a:srgbClr val="FFFFFF"/>
                </a:solidFill>
                <a:latin typeface="+mj-lt"/>
                <a:cs typeface="Arial"/>
              </a:rPr>
              <a:t> </a:t>
            </a:r>
            <a:r>
              <a:rPr sz="1600" spc="-5" dirty="0">
                <a:solidFill>
                  <a:srgbClr val="FFFFFF"/>
                </a:solidFill>
                <a:latin typeface="+mj-lt"/>
                <a:cs typeface="Arial"/>
              </a:rPr>
              <a:t>Wikipedia</a:t>
            </a:r>
            <a:r>
              <a:rPr sz="1600" spc="-30" dirty="0">
                <a:solidFill>
                  <a:srgbClr val="FFFFFF"/>
                </a:solidFill>
                <a:latin typeface="+mj-lt"/>
                <a:cs typeface="Arial"/>
              </a:rPr>
              <a:t> </a:t>
            </a:r>
            <a:r>
              <a:rPr sz="1600" spc="-5" dirty="0">
                <a:solidFill>
                  <a:srgbClr val="FFFFFF"/>
                </a:solidFill>
                <a:latin typeface="+mj-lt"/>
                <a:cs typeface="Arial"/>
              </a:rPr>
              <a:t>using </a:t>
            </a:r>
            <a:r>
              <a:rPr sz="1600" spc="-430" dirty="0">
                <a:solidFill>
                  <a:srgbClr val="FFFFFF"/>
                </a:solidFill>
                <a:latin typeface="+mj-lt"/>
                <a:cs typeface="Arial"/>
              </a:rPr>
              <a:t> </a:t>
            </a:r>
            <a:r>
              <a:rPr sz="1600" spc="-5" dirty="0">
                <a:solidFill>
                  <a:srgbClr val="FFFFFF"/>
                </a:solidFill>
                <a:latin typeface="+mj-lt"/>
                <a:cs typeface="Arial"/>
              </a:rPr>
              <a:t>Beautiful</a:t>
            </a:r>
            <a:r>
              <a:rPr lang="en-US" sz="1600" spc="-5" dirty="0">
                <a:solidFill>
                  <a:srgbClr val="FFFFFF"/>
                </a:solidFill>
                <a:latin typeface="+mj-lt"/>
                <a:cs typeface="Arial"/>
              </a:rPr>
              <a:t> </a:t>
            </a:r>
            <a:r>
              <a:rPr sz="1600" spc="-5" dirty="0">
                <a:solidFill>
                  <a:srgbClr val="FFFFFF"/>
                </a:solidFill>
                <a:latin typeface="+mj-lt"/>
                <a:cs typeface="Arial"/>
              </a:rPr>
              <a:t>Soup</a:t>
            </a:r>
            <a:endParaRPr sz="1600" dirty="0">
              <a:latin typeface="+mj-lt"/>
              <a:cs typeface="Arial"/>
            </a:endParaRPr>
          </a:p>
        </p:txBody>
      </p:sp>
      <p:sp useBgFill="1">
        <p:nvSpPr>
          <p:cNvPr id="38" name="object 38"/>
          <p:cNvSpPr txBox="1"/>
          <p:nvPr/>
        </p:nvSpPr>
        <p:spPr>
          <a:xfrm>
            <a:off x="8187629" y="4528986"/>
            <a:ext cx="1777432" cy="351378"/>
          </a:xfrm>
          <a:prstGeom prst="rect">
            <a:avLst/>
          </a:prstGeom>
        </p:spPr>
        <p:txBody>
          <a:bodyPr vert="horz" wrap="square" lIns="0" tIns="12700" rIns="0" bIns="0" rtlCol="0">
            <a:spAutoFit/>
          </a:bodyPr>
          <a:lstStyle/>
          <a:p>
            <a:pPr marL="12700">
              <a:lnSpc>
                <a:spcPct val="100000"/>
              </a:lnSpc>
              <a:spcBef>
                <a:spcPts val="100"/>
              </a:spcBef>
            </a:pPr>
            <a:r>
              <a:rPr lang="en-SG" sz="2200" spc="-30" dirty="0">
                <a:solidFill>
                  <a:schemeClr val="bg1"/>
                </a:solidFill>
                <a:latin typeface="+mj-lt"/>
                <a:cs typeface="Segoe UI Light"/>
              </a:rPr>
              <a:t>Web</a:t>
            </a:r>
            <a:r>
              <a:rPr lang="en-SG" sz="2200" spc="-50" dirty="0">
                <a:solidFill>
                  <a:schemeClr val="bg1"/>
                </a:solidFill>
                <a:latin typeface="+mj-lt"/>
                <a:cs typeface="Segoe UI Light"/>
              </a:rPr>
              <a:t> </a:t>
            </a:r>
            <a:r>
              <a:rPr lang="en-SG" sz="2200" spc="-5" dirty="0">
                <a:solidFill>
                  <a:schemeClr val="bg1"/>
                </a:solidFill>
                <a:latin typeface="+mj-lt"/>
                <a:cs typeface="Segoe UI Light"/>
              </a:rPr>
              <a:t>Scraping</a:t>
            </a:r>
            <a:endParaRPr lang="en-SG" sz="2200" dirty="0">
              <a:solidFill>
                <a:schemeClr val="bg1"/>
              </a:solidFill>
              <a:latin typeface="+mj-lt"/>
              <a:cs typeface="Segoe UI Light"/>
            </a:endParaRPr>
          </a:p>
        </p:txBody>
      </p:sp>
      <p:sp>
        <p:nvSpPr>
          <p:cNvPr id="43" name="Rectangle: Rounded Corners 42">
            <a:extLst>
              <a:ext uri="{FF2B5EF4-FFF2-40B4-BE49-F238E27FC236}">
                <a16:creationId xmlns:a16="http://schemas.microsoft.com/office/drawing/2014/main" id="{B4A1FEA6-DC79-41E0-93EB-A504A3F52367}"/>
              </a:ext>
            </a:extLst>
          </p:cNvPr>
          <p:cNvSpPr/>
          <p:nvPr/>
        </p:nvSpPr>
        <p:spPr>
          <a:xfrm>
            <a:off x="4127133" y="5043754"/>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Normalise and convert the data into a data frame or .csv file</a:t>
            </a:r>
            <a:endParaRPr lang="en-SG" sz="1600" dirty="0">
              <a:latin typeface="+mj-lt"/>
            </a:endParaRPr>
          </a:p>
        </p:txBody>
      </p:sp>
      <p:sp>
        <p:nvSpPr>
          <p:cNvPr id="44" name="Rectangle: Rounded Corners 43">
            <a:extLst>
              <a:ext uri="{FF2B5EF4-FFF2-40B4-BE49-F238E27FC236}">
                <a16:creationId xmlns:a16="http://schemas.microsoft.com/office/drawing/2014/main" id="{D249C0FF-1786-41E4-99D5-BCDDEC2463EA}"/>
              </a:ext>
            </a:extLst>
          </p:cNvPr>
          <p:cNvSpPr/>
          <p:nvPr/>
        </p:nvSpPr>
        <p:spPr>
          <a:xfrm>
            <a:off x="2351531" y="5043754"/>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API returns SpaceX data in .JSON format</a:t>
            </a:r>
            <a:endParaRPr lang="en-SG" sz="1600" dirty="0">
              <a:latin typeface="+mj-lt"/>
            </a:endParaRPr>
          </a:p>
        </p:txBody>
      </p:sp>
      <p:sp>
        <p:nvSpPr>
          <p:cNvPr id="45" name="Rectangle: Rounded Corners 44">
            <a:extLst>
              <a:ext uri="{FF2B5EF4-FFF2-40B4-BE49-F238E27FC236}">
                <a16:creationId xmlns:a16="http://schemas.microsoft.com/office/drawing/2014/main" id="{AE92926E-9AE6-497C-96CE-237D029CBEA6}"/>
              </a:ext>
            </a:extLst>
          </p:cNvPr>
          <p:cNvSpPr/>
          <p:nvPr/>
        </p:nvSpPr>
        <p:spPr>
          <a:xfrm>
            <a:off x="542003" y="5041730"/>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Use SpaceX REST API</a:t>
            </a:r>
            <a:endParaRPr lang="en-SG" sz="1600" dirty="0">
              <a:latin typeface="+mj-lt"/>
            </a:endParaRPr>
          </a:p>
        </p:txBody>
      </p:sp>
      <p:sp useBgFill="1">
        <p:nvSpPr>
          <p:cNvPr id="46" name="TextBox 45">
            <a:extLst>
              <a:ext uri="{FF2B5EF4-FFF2-40B4-BE49-F238E27FC236}">
                <a16:creationId xmlns:a16="http://schemas.microsoft.com/office/drawing/2014/main" id="{E64E7287-E590-49D3-9ED0-377289D15689}"/>
              </a:ext>
            </a:extLst>
          </p:cNvPr>
          <p:cNvSpPr txBox="1"/>
          <p:nvPr/>
        </p:nvSpPr>
        <p:spPr>
          <a:xfrm>
            <a:off x="2297569" y="4528986"/>
            <a:ext cx="1600200" cy="430887"/>
          </a:xfrm>
          <a:prstGeom prst="rect">
            <a:avLst/>
          </a:prstGeom>
        </p:spPr>
        <p:txBody>
          <a:bodyPr wrap="square" rtlCol="0">
            <a:spAutoFit/>
          </a:bodyPr>
          <a:lstStyle/>
          <a:p>
            <a:r>
              <a:rPr lang="en-US" sz="2200" dirty="0">
                <a:solidFill>
                  <a:schemeClr val="bg1"/>
                </a:solidFill>
                <a:latin typeface="+mj-lt"/>
              </a:rPr>
              <a:t>SpaceX API</a:t>
            </a:r>
          </a:p>
        </p:txBody>
      </p:sp>
      <p:sp>
        <p:nvSpPr>
          <p:cNvPr id="47" name="Arrow: Right 46">
            <a:extLst>
              <a:ext uri="{FF2B5EF4-FFF2-40B4-BE49-F238E27FC236}">
                <a16:creationId xmlns:a16="http://schemas.microsoft.com/office/drawing/2014/main" id="{029228AD-CB67-4353-93C5-A72619B0F096}"/>
              </a:ext>
            </a:extLst>
          </p:cNvPr>
          <p:cNvSpPr/>
          <p:nvPr/>
        </p:nvSpPr>
        <p:spPr>
          <a:xfrm>
            <a:off x="3726237" y="5701837"/>
            <a:ext cx="392682" cy="30557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48" name="Arrow: Right 47">
            <a:extLst>
              <a:ext uri="{FF2B5EF4-FFF2-40B4-BE49-F238E27FC236}">
                <a16:creationId xmlns:a16="http://schemas.microsoft.com/office/drawing/2014/main" id="{31E2E5C4-E7AD-4D06-B5FD-BDD0F2EB3B67}"/>
              </a:ext>
            </a:extLst>
          </p:cNvPr>
          <p:cNvSpPr/>
          <p:nvPr/>
        </p:nvSpPr>
        <p:spPr>
          <a:xfrm>
            <a:off x="1944071" y="5726174"/>
            <a:ext cx="392682" cy="30557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49" name="Rectangle: Rounded Corners 48">
            <a:extLst>
              <a:ext uri="{FF2B5EF4-FFF2-40B4-BE49-F238E27FC236}">
                <a16:creationId xmlns:a16="http://schemas.microsoft.com/office/drawing/2014/main" id="{65B5B897-CFCE-46FD-9615-7BAE50158550}"/>
              </a:ext>
            </a:extLst>
          </p:cNvPr>
          <p:cNvSpPr/>
          <p:nvPr/>
        </p:nvSpPr>
        <p:spPr>
          <a:xfrm>
            <a:off x="8412323" y="5045873"/>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Get HTLM Response from Wikipedia</a:t>
            </a:r>
          </a:p>
        </p:txBody>
      </p:sp>
      <p:sp>
        <p:nvSpPr>
          <p:cNvPr id="50" name="Rectangle: Rounded Corners 49">
            <a:extLst>
              <a:ext uri="{FF2B5EF4-FFF2-40B4-BE49-F238E27FC236}">
                <a16:creationId xmlns:a16="http://schemas.microsoft.com/office/drawing/2014/main" id="{054ACD77-C7A8-4315-ABA4-288A832907EC}"/>
              </a:ext>
            </a:extLst>
          </p:cNvPr>
          <p:cNvSpPr/>
          <p:nvPr/>
        </p:nvSpPr>
        <p:spPr>
          <a:xfrm>
            <a:off x="6611362" y="5041730"/>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Parse the data using Beautiful Soup</a:t>
            </a:r>
          </a:p>
        </p:txBody>
      </p:sp>
      <p:sp>
        <p:nvSpPr>
          <p:cNvPr id="51" name="Rectangle: Rounded Corners 50">
            <a:extLst>
              <a:ext uri="{FF2B5EF4-FFF2-40B4-BE49-F238E27FC236}">
                <a16:creationId xmlns:a16="http://schemas.microsoft.com/office/drawing/2014/main" id="{4BF9F6DD-F70B-4A82-8945-0B97718ED30B}"/>
              </a:ext>
            </a:extLst>
          </p:cNvPr>
          <p:cNvSpPr/>
          <p:nvPr/>
        </p:nvSpPr>
        <p:spPr>
          <a:xfrm>
            <a:off x="10220086" y="5041730"/>
            <a:ext cx="1352932" cy="167041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Normalise and convert the data into a data frame or .csv file</a:t>
            </a:r>
            <a:endParaRPr lang="en-SG" sz="1600" dirty="0">
              <a:latin typeface="+mj-lt"/>
            </a:endParaRPr>
          </a:p>
        </p:txBody>
      </p:sp>
      <p:sp>
        <p:nvSpPr>
          <p:cNvPr id="52" name="Arrow: Right 51">
            <a:extLst>
              <a:ext uri="{FF2B5EF4-FFF2-40B4-BE49-F238E27FC236}">
                <a16:creationId xmlns:a16="http://schemas.microsoft.com/office/drawing/2014/main" id="{93C80BAF-0628-43B3-AB76-DBD37C7962D5}"/>
              </a:ext>
            </a:extLst>
          </p:cNvPr>
          <p:cNvSpPr/>
          <p:nvPr/>
        </p:nvSpPr>
        <p:spPr>
          <a:xfrm>
            <a:off x="9808198" y="5701837"/>
            <a:ext cx="392682" cy="30557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53" name="Arrow: Right 52">
            <a:extLst>
              <a:ext uri="{FF2B5EF4-FFF2-40B4-BE49-F238E27FC236}">
                <a16:creationId xmlns:a16="http://schemas.microsoft.com/office/drawing/2014/main" id="{5FFFC9C8-EDB4-4521-A6C7-97E47ABFCF2F}"/>
              </a:ext>
            </a:extLst>
          </p:cNvPr>
          <p:cNvSpPr/>
          <p:nvPr/>
        </p:nvSpPr>
        <p:spPr>
          <a:xfrm>
            <a:off x="7991288" y="5701837"/>
            <a:ext cx="392682" cy="30557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pic>
        <p:nvPicPr>
          <p:cNvPr id="16" name="Picture 15">
            <a:extLst>
              <a:ext uri="{FF2B5EF4-FFF2-40B4-BE49-F238E27FC236}">
                <a16:creationId xmlns:a16="http://schemas.microsoft.com/office/drawing/2014/main" id="{925436F4-3A87-4F01-AF67-DCFBCDD9DBD0}"/>
              </a:ext>
            </a:extLst>
          </p:cNvPr>
          <p:cNvPicPr>
            <a:picLocks noChangeAspect="1"/>
          </p:cNvPicPr>
          <p:nvPr/>
        </p:nvPicPr>
        <p:blipFill rotWithShape="1">
          <a:blip r:embed="rId2">
            <a:extLst>
              <a:ext uri="{28A0092B-C50C-407E-A947-70E740481C1C}">
                <a14:useLocalDpi xmlns:a14="http://schemas.microsoft.com/office/drawing/2010/main" val="0"/>
              </a:ext>
            </a:extLst>
          </a:blip>
          <a:srcRect b="82222"/>
          <a:stretch/>
        </p:blipFill>
        <p:spPr>
          <a:xfrm>
            <a:off x="0" y="9143"/>
            <a:ext cx="12192000" cy="1219200"/>
          </a:xfrm>
          <a:prstGeom prst="rect">
            <a:avLst/>
          </a:prstGeom>
        </p:spPr>
      </p:pic>
      <p:sp>
        <p:nvSpPr>
          <p:cNvPr id="6" name="object 6"/>
          <p:cNvSpPr txBox="1">
            <a:spLocks noGrp="1"/>
          </p:cNvSpPr>
          <p:nvPr>
            <p:ph type="title"/>
          </p:nvPr>
        </p:nvSpPr>
        <p:spPr>
          <a:xfrm>
            <a:off x="223520" y="301243"/>
            <a:ext cx="2800350" cy="635000"/>
          </a:xfrm>
          <a:prstGeom prst="rect">
            <a:avLst/>
          </a:prstGeom>
        </p:spPr>
        <p:txBody>
          <a:bodyPr vert="horz" wrap="square" lIns="0" tIns="12065" rIns="0" bIns="0" rtlCol="0">
            <a:spAutoFit/>
          </a:bodyPr>
          <a:lstStyle/>
          <a:p>
            <a:pPr marL="12700">
              <a:lnSpc>
                <a:spcPct val="100000"/>
              </a:lnSpc>
              <a:spcBef>
                <a:spcPts val="95"/>
              </a:spcBef>
            </a:pPr>
            <a:r>
              <a:rPr sz="4000" spc="-10" dirty="0">
                <a:latin typeface="+mj-lt"/>
              </a:rPr>
              <a:t>Methodology</a:t>
            </a:r>
            <a:endParaRPr sz="40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object 32">
            <a:extLst>
              <a:ext uri="{FF2B5EF4-FFF2-40B4-BE49-F238E27FC236}">
                <a16:creationId xmlns:a16="http://schemas.microsoft.com/office/drawing/2014/main" id="{BD9CFC7B-7C78-44A2-9B25-03ABF4A3D913}"/>
              </a:ext>
            </a:extLst>
          </p:cNvPr>
          <p:cNvSpPr/>
          <p:nvPr/>
        </p:nvSpPr>
        <p:spPr>
          <a:xfrm>
            <a:off x="5119287" y="1610730"/>
            <a:ext cx="441545" cy="1082432"/>
          </a:xfrm>
          <a:custGeom>
            <a:avLst/>
            <a:gdLst/>
            <a:ahLst/>
            <a:cxnLst/>
            <a:rect l="l" t="t" r="r" b="b"/>
            <a:pathLst>
              <a:path w="245745" h="1103630">
                <a:moveTo>
                  <a:pt x="245363" y="0"/>
                </a:moveTo>
                <a:lnTo>
                  <a:pt x="122682" y="0"/>
                </a:lnTo>
                <a:lnTo>
                  <a:pt x="74902" y="9632"/>
                </a:lnTo>
                <a:lnTo>
                  <a:pt x="35909" y="35909"/>
                </a:lnTo>
                <a:lnTo>
                  <a:pt x="9632" y="74902"/>
                </a:lnTo>
                <a:lnTo>
                  <a:pt x="0" y="122681"/>
                </a:lnTo>
                <a:lnTo>
                  <a:pt x="0" y="926083"/>
                </a:lnTo>
                <a:lnTo>
                  <a:pt x="9632" y="973810"/>
                </a:lnTo>
                <a:lnTo>
                  <a:pt x="35909" y="1012809"/>
                </a:lnTo>
                <a:lnTo>
                  <a:pt x="74902" y="1039115"/>
                </a:lnTo>
                <a:lnTo>
                  <a:pt x="122682" y="1048765"/>
                </a:lnTo>
                <a:lnTo>
                  <a:pt x="176149" y="1048765"/>
                </a:lnTo>
                <a:lnTo>
                  <a:pt x="176149" y="1103376"/>
                </a:lnTo>
                <a:lnTo>
                  <a:pt x="245363" y="1042034"/>
                </a:lnTo>
                <a:lnTo>
                  <a:pt x="176149" y="980693"/>
                </a:lnTo>
                <a:lnTo>
                  <a:pt x="176149" y="1035303"/>
                </a:lnTo>
                <a:lnTo>
                  <a:pt x="122682" y="1035303"/>
                </a:lnTo>
                <a:lnTo>
                  <a:pt x="80146" y="1026721"/>
                </a:lnTo>
                <a:lnTo>
                  <a:pt x="45386" y="1003315"/>
                </a:lnTo>
                <a:lnTo>
                  <a:pt x="21937" y="968599"/>
                </a:lnTo>
                <a:lnTo>
                  <a:pt x="13335" y="926083"/>
                </a:lnTo>
                <a:lnTo>
                  <a:pt x="13335" y="122681"/>
                </a:lnTo>
                <a:lnTo>
                  <a:pt x="21937" y="80146"/>
                </a:lnTo>
                <a:lnTo>
                  <a:pt x="45386" y="45386"/>
                </a:lnTo>
                <a:lnTo>
                  <a:pt x="80146" y="21937"/>
                </a:lnTo>
                <a:lnTo>
                  <a:pt x="122682" y="13334"/>
                </a:lnTo>
                <a:lnTo>
                  <a:pt x="245363" y="13334"/>
                </a:lnTo>
                <a:lnTo>
                  <a:pt x="245363" y="0"/>
                </a:lnTo>
                <a:close/>
              </a:path>
            </a:pathLst>
          </a:custGeom>
          <a:solidFill>
            <a:schemeClr val="tx1"/>
          </a:solidFill>
          <a:ln w="12700">
            <a:noFill/>
          </a:ln>
        </p:spPr>
        <p:txBody>
          <a:bodyPr wrap="square" lIns="0" tIns="0" rIns="0" bIns="0" rtlCol="0"/>
          <a:lstStyle/>
          <a:p>
            <a:endParaRPr>
              <a:solidFill>
                <a:schemeClr val="bg1"/>
              </a:solidFill>
              <a:latin typeface="+mj-lt"/>
            </a:endParaRPr>
          </a:p>
        </p:txBody>
      </p:sp>
      <p:sp>
        <p:nvSpPr>
          <p:cNvPr id="40" name="object 30">
            <a:extLst>
              <a:ext uri="{FF2B5EF4-FFF2-40B4-BE49-F238E27FC236}">
                <a16:creationId xmlns:a16="http://schemas.microsoft.com/office/drawing/2014/main" id="{9F6756F6-A09B-4E20-A487-BA04BC3DA543}"/>
              </a:ext>
            </a:extLst>
          </p:cNvPr>
          <p:cNvSpPr/>
          <p:nvPr/>
        </p:nvSpPr>
        <p:spPr>
          <a:xfrm>
            <a:off x="10550157" y="690889"/>
            <a:ext cx="368935" cy="993775"/>
          </a:xfrm>
          <a:custGeom>
            <a:avLst/>
            <a:gdLst/>
            <a:ahLst/>
            <a:cxnLst/>
            <a:rect l="l" t="t" r="r" b="b"/>
            <a:pathLst>
              <a:path w="368934" h="993775">
                <a:moveTo>
                  <a:pt x="0" y="0"/>
                </a:moveTo>
                <a:lnTo>
                  <a:pt x="207518" y="0"/>
                </a:lnTo>
                <a:lnTo>
                  <a:pt x="250377" y="5764"/>
                </a:lnTo>
                <a:lnTo>
                  <a:pt x="288901" y="22032"/>
                </a:lnTo>
                <a:lnTo>
                  <a:pt x="321548" y="47259"/>
                </a:lnTo>
                <a:lnTo>
                  <a:pt x="346775" y="79906"/>
                </a:lnTo>
                <a:lnTo>
                  <a:pt x="363043" y="118430"/>
                </a:lnTo>
                <a:lnTo>
                  <a:pt x="368808" y="161289"/>
                </a:lnTo>
                <a:lnTo>
                  <a:pt x="368808" y="750188"/>
                </a:lnTo>
                <a:lnTo>
                  <a:pt x="363043" y="793048"/>
                </a:lnTo>
                <a:lnTo>
                  <a:pt x="346775" y="831572"/>
                </a:lnTo>
                <a:lnTo>
                  <a:pt x="321548" y="864219"/>
                </a:lnTo>
                <a:lnTo>
                  <a:pt x="288901" y="889446"/>
                </a:lnTo>
                <a:lnTo>
                  <a:pt x="250377" y="905714"/>
                </a:lnTo>
                <a:lnTo>
                  <a:pt x="207518" y="911478"/>
                </a:lnTo>
                <a:lnTo>
                  <a:pt x="104013" y="911478"/>
                </a:lnTo>
                <a:lnTo>
                  <a:pt x="104013" y="993648"/>
                </a:lnTo>
                <a:lnTo>
                  <a:pt x="0" y="901445"/>
                </a:lnTo>
                <a:lnTo>
                  <a:pt x="104013" y="809243"/>
                </a:lnTo>
                <a:lnTo>
                  <a:pt x="104013" y="891413"/>
                </a:lnTo>
                <a:lnTo>
                  <a:pt x="207518" y="891413"/>
                </a:lnTo>
                <a:lnTo>
                  <a:pt x="252148" y="884211"/>
                </a:lnTo>
                <a:lnTo>
                  <a:pt x="290915" y="864159"/>
                </a:lnTo>
                <a:lnTo>
                  <a:pt x="321488" y="833586"/>
                </a:lnTo>
                <a:lnTo>
                  <a:pt x="341540" y="794819"/>
                </a:lnTo>
                <a:lnTo>
                  <a:pt x="348742" y="750188"/>
                </a:lnTo>
                <a:lnTo>
                  <a:pt x="348742" y="161289"/>
                </a:lnTo>
                <a:lnTo>
                  <a:pt x="341539" y="116659"/>
                </a:lnTo>
                <a:lnTo>
                  <a:pt x="321480" y="77892"/>
                </a:lnTo>
                <a:lnTo>
                  <a:pt x="290887" y="47319"/>
                </a:lnTo>
                <a:lnTo>
                  <a:pt x="252083" y="27267"/>
                </a:lnTo>
                <a:lnTo>
                  <a:pt x="207391" y="20065"/>
                </a:lnTo>
                <a:lnTo>
                  <a:pt x="0" y="20065"/>
                </a:lnTo>
                <a:lnTo>
                  <a:pt x="0" y="0"/>
                </a:lnTo>
                <a:close/>
              </a:path>
            </a:pathLst>
          </a:custGeom>
          <a:solidFill>
            <a:schemeClr val="tx1"/>
          </a:solidFill>
          <a:ln w="12700">
            <a:noFill/>
          </a:ln>
        </p:spPr>
        <p:txBody>
          <a:bodyPr wrap="square" lIns="0" tIns="0" rIns="0" bIns="0" rtlCol="0"/>
          <a:lstStyle/>
          <a:p>
            <a:endParaRPr>
              <a:solidFill>
                <a:schemeClr val="bg1"/>
              </a:solidFill>
              <a:latin typeface="+mj-lt"/>
            </a:endParaRPr>
          </a:p>
        </p:txBody>
      </p:sp>
      <p:grpSp>
        <p:nvGrpSpPr>
          <p:cNvPr id="42" name="object 28">
            <a:extLst>
              <a:ext uri="{FF2B5EF4-FFF2-40B4-BE49-F238E27FC236}">
                <a16:creationId xmlns:a16="http://schemas.microsoft.com/office/drawing/2014/main" id="{FE529C10-E7D8-4544-8B87-BAA494634329}"/>
              </a:ext>
            </a:extLst>
          </p:cNvPr>
          <p:cNvGrpSpPr/>
          <p:nvPr/>
        </p:nvGrpSpPr>
        <p:grpSpPr>
          <a:xfrm>
            <a:off x="10421111" y="5504642"/>
            <a:ext cx="1455420" cy="625013"/>
            <a:chOff x="10421111" y="5669280"/>
            <a:chExt cx="1455420" cy="460375"/>
          </a:xfrm>
        </p:grpSpPr>
        <p:sp>
          <p:nvSpPr>
            <p:cNvPr id="43" name="object 35">
              <a:extLst>
                <a:ext uri="{FF2B5EF4-FFF2-40B4-BE49-F238E27FC236}">
                  <a16:creationId xmlns:a16="http://schemas.microsoft.com/office/drawing/2014/main" id="{5C45B938-87C8-4BA3-B47F-B0E2588378C9}"/>
                </a:ext>
              </a:extLst>
            </p:cNvPr>
            <p:cNvSpPr/>
            <p:nvPr/>
          </p:nvSpPr>
          <p:spPr>
            <a:xfrm>
              <a:off x="10421111" y="5669280"/>
              <a:ext cx="1455420" cy="460375"/>
            </a:xfrm>
            <a:custGeom>
              <a:avLst/>
              <a:gdLst/>
              <a:ahLst/>
              <a:cxnLst/>
              <a:rect l="l" t="t" r="r" b="b"/>
              <a:pathLst>
                <a:path w="1455420" h="460375">
                  <a:moveTo>
                    <a:pt x="1253998" y="0"/>
                  </a:moveTo>
                  <a:lnTo>
                    <a:pt x="0" y="0"/>
                  </a:lnTo>
                  <a:lnTo>
                    <a:pt x="0" y="16332"/>
                  </a:lnTo>
                  <a:lnTo>
                    <a:pt x="1253998" y="16332"/>
                  </a:lnTo>
                  <a:lnTo>
                    <a:pt x="1303202" y="22941"/>
                  </a:lnTo>
                  <a:lnTo>
                    <a:pt x="1347408" y="41594"/>
                  </a:lnTo>
                  <a:lnTo>
                    <a:pt x="1384855" y="70526"/>
                  </a:lnTo>
                  <a:lnTo>
                    <a:pt x="1413782" y="107973"/>
                  </a:lnTo>
                  <a:lnTo>
                    <a:pt x="1432430" y="152172"/>
                  </a:lnTo>
                  <a:lnTo>
                    <a:pt x="1439037" y="201358"/>
                  </a:lnTo>
                  <a:lnTo>
                    <a:pt x="1439037" y="226936"/>
                  </a:lnTo>
                  <a:lnTo>
                    <a:pt x="1432430" y="276122"/>
                  </a:lnTo>
                  <a:lnTo>
                    <a:pt x="1413782" y="320321"/>
                  </a:lnTo>
                  <a:lnTo>
                    <a:pt x="1384855" y="357768"/>
                  </a:lnTo>
                  <a:lnTo>
                    <a:pt x="1347408" y="386700"/>
                  </a:lnTo>
                  <a:lnTo>
                    <a:pt x="1303202" y="405353"/>
                  </a:lnTo>
                  <a:lnTo>
                    <a:pt x="1253998" y="411962"/>
                  </a:lnTo>
                  <a:lnTo>
                    <a:pt x="129794" y="411962"/>
                  </a:lnTo>
                  <a:lnTo>
                    <a:pt x="129794" y="380009"/>
                  </a:lnTo>
                  <a:lnTo>
                    <a:pt x="0" y="420128"/>
                  </a:lnTo>
                  <a:lnTo>
                    <a:pt x="129794" y="460248"/>
                  </a:lnTo>
                  <a:lnTo>
                    <a:pt x="129794" y="428294"/>
                  </a:lnTo>
                  <a:lnTo>
                    <a:pt x="1253998" y="428294"/>
                  </a:lnTo>
                  <a:lnTo>
                    <a:pt x="1300185" y="422977"/>
                  </a:lnTo>
                  <a:lnTo>
                    <a:pt x="1342582" y="407829"/>
                  </a:lnTo>
                  <a:lnTo>
                    <a:pt x="1379981" y="384060"/>
                  </a:lnTo>
                  <a:lnTo>
                    <a:pt x="1411172" y="352878"/>
                  </a:lnTo>
                  <a:lnTo>
                    <a:pt x="1434948" y="315491"/>
                  </a:lnTo>
                  <a:lnTo>
                    <a:pt x="1450100" y="273108"/>
                  </a:lnTo>
                  <a:lnTo>
                    <a:pt x="1455420" y="226936"/>
                  </a:lnTo>
                  <a:lnTo>
                    <a:pt x="1455420" y="201358"/>
                  </a:lnTo>
                  <a:lnTo>
                    <a:pt x="1450100" y="155190"/>
                  </a:lnTo>
                  <a:lnTo>
                    <a:pt x="1434948" y="112808"/>
                  </a:lnTo>
                  <a:lnTo>
                    <a:pt x="1411172" y="75421"/>
                  </a:lnTo>
                  <a:lnTo>
                    <a:pt x="1379981" y="44238"/>
                  </a:lnTo>
                  <a:lnTo>
                    <a:pt x="1342582" y="20467"/>
                  </a:lnTo>
                  <a:lnTo>
                    <a:pt x="1300185" y="5318"/>
                  </a:lnTo>
                  <a:lnTo>
                    <a:pt x="1253998" y="0"/>
                  </a:lnTo>
                  <a:close/>
                </a:path>
              </a:pathLst>
            </a:custGeom>
            <a:solidFill>
              <a:srgbClr val="FFC000"/>
            </a:solidFill>
          </p:spPr>
          <p:txBody>
            <a:bodyPr wrap="square" lIns="0" tIns="0" rIns="0" bIns="0" rtlCol="0"/>
            <a:lstStyle/>
            <a:p>
              <a:endParaRPr>
                <a:solidFill>
                  <a:schemeClr val="bg1"/>
                </a:solidFill>
                <a:latin typeface="+mj-lt"/>
              </a:endParaRPr>
            </a:p>
          </p:txBody>
        </p:sp>
        <p:sp>
          <p:nvSpPr>
            <p:cNvPr id="44" name="object 36">
              <a:extLst>
                <a:ext uri="{FF2B5EF4-FFF2-40B4-BE49-F238E27FC236}">
                  <a16:creationId xmlns:a16="http://schemas.microsoft.com/office/drawing/2014/main" id="{984DF4AC-CBAA-4550-886B-A16DC933533A}"/>
                </a:ext>
              </a:extLst>
            </p:cNvPr>
            <p:cNvSpPr/>
            <p:nvPr/>
          </p:nvSpPr>
          <p:spPr>
            <a:xfrm>
              <a:off x="10421111" y="5669280"/>
              <a:ext cx="1455420" cy="460375"/>
            </a:xfrm>
            <a:custGeom>
              <a:avLst/>
              <a:gdLst/>
              <a:ahLst/>
              <a:cxnLst/>
              <a:rect l="l" t="t" r="r" b="b"/>
              <a:pathLst>
                <a:path w="1455420" h="460375">
                  <a:moveTo>
                    <a:pt x="0" y="0"/>
                  </a:moveTo>
                  <a:lnTo>
                    <a:pt x="1253998" y="0"/>
                  </a:lnTo>
                  <a:lnTo>
                    <a:pt x="1300185" y="5318"/>
                  </a:lnTo>
                  <a:lnTo>
                    <a:pt x="1342582" y="20467"/>
                  </a:lnTo>
                  <a:lnTo>
                    <a:pt x="1379981" y="44238"/>
                  </a:lnTo>
                  <a:lnTo>
                    <a:pt x="1411172" y="75421"/>
                  </a:lnTo>
                  <a:lnTo>
                    <a:pt x="1434948" y="112808"/>
                  </a:lnTo>
                  <a:lnTo>
                    <a:pt x="1450100" y="155190"/>
                  </a:lnTo>
                  <a:lnTo>
                    <a:pt x="1455420" y="201358"/>
                  </a:lnTo>
                  <a:lnTo>
                    <a:pt x="1455420" y="226936"/>
                  </a:lnTo>
                  <a:lnTo>
                    <a:pt x="1450100" y="273108"/>
                  </a:lnTo>
                  <a:lnTo>
                    <a:pt x="1434948" y="315491"/>
                  </a:lnTo>
                  <a:lnTo>
                    <a:pt x="1411172" y="352878"/>
                  </a:lnTo>
                  <a:lnTo>
                    <a:pt x="1379981" y="384060"/>
                  </a:lnTo>
                  <a:lnTo>
                    <a:pt x="1342582" y="407829"/>
                  </a:lnTo>
                  <a:lnTo>
                    <a:pt x="1300185" y="422977"/>
                  </a:lnTo>
                  <a:lnTo>
                    <a:pt x="1253998" y="428294"/>
                  </a:lnTo>
                  <a:lnTo>
                    <a:pt x="129794" y="428294"/>
                  </a:lnTo>
                  <a:lnTo>
                    <a:pt x="129794" y="460248"/>
                  </a:lnTo>
                  <a:lnTo>
                    <a:pt x="0" y="420128"/>
                  </a:lnTo>
                  <a:lnTo>
                    <a:pt x="129794" y="380009"/>
                  </a:lnTo>
                  <a:lnTo>
                    <a:pt x="129794" y="411962"/>
                  </a:lnTo>
                  <a:lnTo>
                    <a:pt x="1253998" y="411962"/>
                  </a:lnTo>
                  <a:lnTo>
                    <a:pt x="1303202" y="405353"/>
                  </a:lnTo>
                  <a:lnTo>
                    <a:pt x="1347408" y="386700"/>
                  </a:lnTo>
                  <a:lnTo>
                    <a:pt x="1384855" y="357768"/>
                  </a:lnTo>
                  <a:lnTo>
                    <a:pt x="1413782" y="320321"/>
                  </a:lnTo>
                  <a:lnTo>
                    <a:pt x="1432430" y="276122"/>
                  </a:lnTo>
                  <a:lnTo>
                    <a:pt x="1439037" y="226936"/>
                  </a:lnTo>
                  <a:lnTo>
                    <a:pt x="1439037" y="201358"/>
                  </a:lnTo>
                  <a:lnTo>
                    <a:pt x="1432430" y="152172"/>
                  </a:lnTo>
                  <a:lnTo>
                    <a:pt x="1413782" y="107973"/>
                  </a:lnTo>
                  <a:lnTo>
                    <a:pt x="1384855" y="70526"/>
                  </a:lnTo>
                  <a:lnTo>
                    <a:pt x="1347408" y="41594"/>
                  </a:lnTo>
                  <a:lnTo>
                    <a:pt x="1303202" y="22941"/>
                  </a:lnTo>
                  <a:lnTo>
                    <a:pt x="1253998" y="16332"/>
                  </a:lnTo>
                  <a:lnTo>
                    <a:pt x="0" y="16332"/>
                  </a:lnTo>
                  <a:lnTo>
                    <a:pt x="0" y="0"/>
                  </a:lnTo>
                  <a:close/>
                </a:path>
              </a:pathLst>
            </a:custGeom>
            <a:solidFill>
              <a:schemeClr val="tx1"/>
            </a:solidFill>
            <a:ln w="12700">
              <a:noFill/>
            </a:ln>
          </p:spPr>
          <p:txBody>
            <a:bodyPr wrap="square" lIns="0" tIns="0" rIns="0" bIns="0" rtlCol="0"/>
            <a:lstStyle/>
            <a:p>
              <a:endParaRPr>
                <a:solidFill>
                  <a:schemeClr val="bg1"/>
                </a:solidFill>
                <a:latin typeface="+mj-lt"/>
              </a:endParaRPr>
            </a:p>
          </p:txBody>
        </p:sp>
      </p:grpSp>
      <p:sp>
        <p:nvSpPr>
          <p:cNvPr id="3" name="object 3"/>
          <p:cNvSpPr txBox="1">
            <a:spLocks noGrp="1"/>
          </p:cNvSpPr>
          <p:nvPr>
            <p:ph type="title"/>
          </p:nvPr>
        </p:nvSpPr>
        <p:spPr>
          <a:xfrm>
            <a:off x="448825" y="520842"/>
            <a:ext cx="3500832" cy="979242"/>
          </a:xfrm>
          <a:prstGeom prst="rect">
            <a:avLst/>
          </a:prstGeom>
        </p:spPr>
        <p:txBody>
          <a:bodyPr vert="horz" wrap="square" lIns="0" tIns="13335" rIns="0" bIns="0" rtlCol="0">
            <a:spAutoFit/>
          </a:bodyPr>
          <a:lstStyle/>
          <a:p>
            <a:pPr marL="12700">
              <a:lnSpc>
                <a:spcPts val="3650"/>
              </a:lnSpc>
              <a:spcBef>
                <a:spcPts val="105"/>
              </a:spcBef>
            </a:pPr>
            <a:r>
              <a:rPr sz="4000" b="0" dirty="0">
                <a:latin typeface="+mj-lt"/>
                <a:cs typeface="Segoe UI Light"/>
              </a:rPr>
              <a:t>Data</a:t>
            </a:r>
            <a:r>
              <a:rPr sz="4000" b="0" spc="-30" dirty="0">
                <a:latin typeface="+mj-lt"/>
                <a:cs typeface="Segoe UI Light"/>
              </a:rPr>
              <a:t> </a:t>
            </a:r>
            <a:r>
              <a:rPr sz="4000" b="0" dirty="0">
                <a:latin typeface="+mj-lt"/>
                <a:cs typeface="Segoe UI Light"/>
              </a:rPr>
              <a:t>collection</a:t>
            </a:r>
            <a:r>
              <a:rPr sz="4000" b="0" spc="-40" dirty="0">
                <a:latin typeface="+mj-lt"/>
                <a:cs typeface="Segoe UI Light"/>
              </a:rPr>
              <a:t> </a:t>
            </a:r>
            <a:r>
              <a:rPr sz="4000" b="0" dirty="0">
                <a:latin typeface="+mj-lt"/>
                <a:cs typeface="Segoe UI Light"/>
              </a:rPr>
              <a:t>–</a:t>
            </a:r>
          </a:p>
          <a:p>
            <a:pPr marL="12700">
              <a:lnSpc>
                <a:spcPts val="3650"/>
              </a:lnSpc>
            </a:pPr>
            <a:r>
              <a:rPr sz="4000" b="0" dirty="0">
                <a:latin typeface="+mj-lt"/>
                <a:cs typeface="Segoe UI Light"/>
              </a:rPr>
              <a:t>SpaceX</a:t>
            </a:r>
            <a:r>
              <a:rPr sz="4000" b="0" spc="-65" dirty="0">
                <a:latin typeface="+mj-lt"/>
                <a:cs typeface="Segoe UI Light"/>
              </a:rPr>
              <a:t> </a:t>
            </a:r>
            <a:r>
              <a:rPr sz="4000" b="0" dirty="0">
                <a:latin typeface="+mj-lt"/>
                <a:cs typeface="Segoe UI Light"/>
              </a:rPr>
              <a:t>API</a:t>
            </a:r>
          </a:p>
        </p:txBody>
      </p:sp>
      <p:sp>
        <p:nvSpPr>
          <p:cNvPr id="23" name="object 23"/>
          <p:cNvSpPr txBox="1"/>
          <p:nvPr/>
        </p:nvSpPr>
        <p:spPr>
          <a:xfrm>
            <a:off x="5584316" y="55252"/>
            <a:ext cx="279400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1</a:t>
            </a:r>
            <a:r>
              <a:rPr spc="-15" dirty="0">
                <a:solidFill>
                  <a:schemeClr val="bg1"/>
                </a:solidFill>
                <a:latin typeface="+mj-lt"/>
                <a:cs typeface="Calibri"/>
              </a:rPr>
              <a:t> </a:t>
            </a:r>
            <a:r>
              <a:rPr spc="-10" dirty="0">
                <a:solidFill>
                  <a:schemeClr val="bg1"/>
                </a:solidFill>
                <a:latin typeface="+mj-lt"/>
                <a:cs typeface="Calibri"/>
              </a:rPr>
              <a:t>.</a:t>
            </a:r>
            <a:r>
              <a:rPr lang="en-US" spc="-10" dirty="0">
                <a:solidFill>
                  <a:schemeClr val="bg1"/>
                </a:solidFill>
                <a:latin typeface="+mj-lt"/>
                <a:cs typeface="Calibri"/>
              </a:rPr>
              <a:t> Get</a:t>
            </a:r>
            <a:r>
              <a:rPr spc="-35" dirty="0">
                <a:solidFill>
                  <a:schemeClr val="bg1"/>
                </a:solidFill>
                <a:latin typeface="+mj-lt"/>
                <a:cs typeface="Calibri"/>
              </a:rPr>
              <a:t> </a:t>
            </a:r>
            <a:r>
              <a:rPr spc="-5" dirty="0">
                <a:solidFill>
                  <a:schemeClr val="bg1"/>
                </a:solidFill>
                <a:latin typeface="+mj-lt"/>
                <a:cs typeface="Calibri"/>
              </a:rPr>
              <a:t>Response</a:t>
            </a:r>
            <a:r>
              <a:rPr lang="en-US" spc="-5" dirty="0">
                <a:solidFill>
                  <a:schemeClr val="bg1"/>
                </a:solidFill>
                <a:latin typeface="+mj-lt"/>
                <a:cs typeface="Calibri"/>
              </a:rPr>
              <a:t> object</a:t>
            </a:r>
            <a:r>
              <a:rPr spc="-50" dirty="0">
                <a:solidFill>
                  <a:schemeClr val="bg1"/>
                </a:solidFill>
                <a:latin typeface="+mj-lt"/>
                <a:cs typeface="Calibri"/>
              </a:rPr>
              <a:t> </a:t>
            </a:r>
            <a:r>
              <a:rPr spc="-10" dirty="0">
                <a:solidFill>
                  <a:schemeClr val="bg1"/>
                </a:solidFill>
                <a:latin typeface="+mj-lt"/>
                <a:cs typeface="Calibri"/>
              </a:rPr>
              <a:t>from</a:t>
            </a:r>
            <a:r>
              <a:rPr spc="-5" dirty="0">
                <a:solidFill>
                  <a:schemeClr val="bg1"/>
                </a:solidFill>
                <a:latin typeface="+mj-lt"/>
                <a:cs typeface="Calibri"/>
              </a:rPr>
              <a:t> </a:t>
            </a:r>
            <a:r>
              <a:rPr dirty="0">
                <a:solidFill>
                  <a:schemeClr val="bg1"/>
                </a:solidFill>
                <a:latin typeface="+mj-lt"/>
                <a:cs typeface="Calibri"/>
              </a:rPr>
              <a:t>API</a:t>
            </a:r>
          </a:p>
        </p:txBody>
      </p:sp>
      <p:sp>
        <p:nvSpPr>
          <p:cNvPr id="24" name="object 24"/>
          <p:cNvSpPr txBox="1"/>
          <p:nvPr/>
        </p:nvSpPr>
        <p:spPr>
          <a:xfrm>
            <a:off x="5584316" y="1076071"/>
            <a:ext cx="351599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2.</a:t>
            </a:r>
            <a:r>
              <a:rPr spc="-10" dirty="0">
                <a:solidFill>
                  <a:schemeClr val="bg1"/>
                </a:solidFill>
                <a:latin typeface="+mj-lt"/>
                <a:cs typeface="Calibri"/>
              </a:rPr>
              <a:t> </a:t>
            </a:r>
            <a:r>
              <a:rPr spc="-5" dirty="0">
                <a:solidFill>
                  <a:schemeClr val="bg1"/>
                </a:solidFill>
                <a:latin typeface="+mj-lt"/>
                <a:cs typeface="Calibri"/>
              </a:rPr>
              <a:t>Converting</a:t>
            </a:r>
            <a:r>
              <a:rPr spc="-50" dirty="0">
                <a:solidFill>
                  <a:schemeClr val="bg1"/>
                </a:solidFill>
                <a:latin typeface="+mj-lt"/>
                <a:cs typeface="Calibri"/>
              </a:rPr>
              <a:t> </a:t>
            </a:r>
            <a:r>
              <a:rPr spc="-5" dirty="0">
                <a:solidFill>
                  <a:schemeClr val="bg1"/>
                </a:solidFill>
                <a:latin typeface="+mj-lt"/>
                <a:cs typeface="Calibri"/>
              </a:rPr>
              <a:t>Response</a:t>
            </a:r>
            <a:r>
              <a:rPr spc="-45" dirty="0">
                <a:solidFill>
                  <a:schemeClr val="bg1"/>
                </a:solidFill>
                <a:latin typeface="+mj-lt"/>
                <a:cs typeface="Calibri"/>
              </a:rPr>
              <a:t> </a:t>
            </a:r>
            <a:r>
              <a:rPr spc="-10" dirty="0">
                <a:solidFill>
                  <a:schemeClr val="bg1"/>
                </a:solidFill>
                <a:latin typeface="+mj-lt"/>
                <a:cs typeface="Calibri"/>
              </a:rPr>
              <a:t>to</a:t>
            </a:r>
            <a:r>
              <a:rPr spc="-20" dirty="0">
                <a:solidFill>
                  <a:schemeClr val="bg1"/>
                </a:solidFill>
                <a:latin typeface="+mj-lt"/>
                <a:cs typeface="Calibri"/>
              </a:rPr>
              <a:t> </a:t>
            </a:r>
            <a:r>
              <a:rPr dirty="0">
                <a:solidFill>
                  <a:schemeClr val="bg1"/>
                </a:solidFill>
                <a:latin typeface="+mj-lt"/>
                <a:cs typeface="Calibri"/>
              </a:rPr>
              <a:t>a</a:t>
            </a:r>
            <a:r>
              <a:rPr spc="-10" dirty="0">
                <a:solidFill>
                  <a:schemeClr val="bg1"/>
                </a:solidFill>
                <a:latin typeface="+mj-lt"/>
                <a:cs typeface="Calibri"/>
              </a:rPr>
              <a:t> </a:t>
            </a:r>
            <a:r>
              <a:rPr spc="-5" dirty="0">
                <a:solidFill>
                  <a:schemeClr val="bg1"/>
                </a:solidFill>
                <a:latin typeface="+mj-lt"/>
                <a:cs typeface="Calibri"/>
              </a:rPr>
              <a:t>.json</a:t>
            </a:r>
            <a:r>
              <a:rPr spc="-15" dirty="0">
                <a:solidFill>
                  <a:schemeClr val="bg1"/>
                </a:solidFill>
                <a:latin typeface="+mj-lt"/>
                <a:cs typeface="Calibri"/>
              </a:rPr>
              <a:t> </a:t>
            </a:r>
            <a:r>
              <a:rPr spc="-5" dirty="0">
                <a:solidFill>
                  <a:schemeClr val="bg1"/>
                </a:solidFill>
                <a:latin typeface="+mj-lt"/>
                <a:cs typeface="Calibri"/>
              </a:rPr>
              <a:t>file</a:t>
            </a:r>
            <a:endParaRPr dirty="0">
              <a:solidFill>
                <a:schemeClr val="bg1"/>
              </a:solidFill>
              <a:latin typeface="+mj-lt"/>
              <a:cs typeface="Calibri"/>
            </a:endParaRPr>
          </a:p>
        </p:txBody>
      </p:sp>
      <p:sp>
        <p:nvSpPr>
          <p:cNvPr id="25" name="object 25"/>
          <p:cNvSpPr txBox="1"/>
          <p:nvPr/>
        </p:nvSpPr>
        <p:spPr>
          <a:xfrm>
            <a:off x="5617983" y="1924786"/>
            <a:ext cx="375729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3.</a:t>
            </a:r>
            <a:r>
              <a:rPr spc="-5" dirty="0">
                <a:solidFill>
                  <a:schemeClr val="bg1"/>
                </a:solidFill>
                <a:latin typeface="+mj-lt"/>
                <a:cs typeface="Calibri"/>
              </a:rPr>
              <a:t> </a:t>
            </a:r>
            <a:r>
              <a:rPr dirty="0">
                <a:solidFill>
                  <a:schemeClr val="bg1"/>
                </a:solidFill>
                <a:latin typeface="+mj-lt"/>
                <a:cs typeface="Calibri"/>
              </a:rPr>
              <a:t>Apply</a:t>
            </a:r>
            <a:r>
              <a:rPr spc="-30" dirty="0">
                <a:solidFill>
                  <a:schemeClr val="bg1"/>
                </a:solidFill>
                <a:latin typeface="+mj-lt"/>
                <a:cs typeface="Calibri"/>
              </a:rPr>
              <a:t> </a:t>
            </a:r>
            <a:r>
              <a:rPr spc="-10" dirty="0">
                <a:solidFill>
                  <a:schemeClr val="bg1"/>
                </a:solidFill>
                <a:latin typeface="+mj-lt"/>
                <a:cs typeface="Calibri"/>
              </a:rPr>
              <a:t>custom</a:t>
            </a:r>
            <a:r>
              <a:rPr spc="-30" dirty="0">
                <a:solidFill>
                  <a:schemeClr val="bg1"/>
                </a:solidFill>
                <a:latin typeface="+mj-lt"/>
                <a:cs typeface="Calibri"/>
              </a:rPr>
              <a:t> </a:t>
            </a:r>
            <a:r>
              <a:rPr spc="-5" dirty="0">
                <a:solidFill>
                  <a:schemeClr val="bg1"/>
                </a:solidFill>
                <a:latin typeface="+mj-lt"/>
                <a:cs typeface="Calibri"/>
              </a:rPr>
              <a:t>functions</a:t>
            </a:r>
            <a:r>
              <a:rPr spc="-20" dirty="0">
                <a:solidFill>
                  <a:schemeClr val="bg1"/>
                </a:solidFill>
                <a:latin typeface="+mj-lt"/>
                <a:cs typeface="Calibri"/>
              </a:rPr>
              <a:t> </a:t>
            </a:r>
            <a:r>
              <a:rPr spc="-10" dirty="0">
                <a:solidFill>
                  <a:schemeClr val="bg1"/>
                </a:solidFill>
                <a:latin typeface="+mj-lt"/>
                <a:cs typeface="Calibri"/>
              </a:rPr>
              <a:t>to</a:t>
            </a:r>
            <a:r>
              <a:rPr spc="-35" dirty="0">
                <a:solidFill>
                  <a:schemeClr val="bg1"/>
                </a:solidFill>
                <a:latin typeface="+mj-lt"/>
                <a:cs typeface="Calibri"/>
              </a:rPr>
              <a:t> </a:t>
            </a:r>
            <a:r>
              <a:rPr spc="-5" dirty="0">
                <a:solidFill>
                  <a:schemeClr val="bg1"/>
                </a:solidFill>
                <a:latin typeface="+mj-lt"/>
                <a:cs typeface="Calibri"/>
              </a:rPr>
              <a:t>clean</a:t>
            </a:r>
            <a:r>
              <a:rPr spc="-30" dirty="0">
                <a:solidFill>
                  <a:schemeClr val="bg1"/>
                </a:solidFill>
                <a:latin typeface="+mj-lt"/>
                <a:cs typeface="Calibri"/>
              </a:rPr>
              <a:t> </a:t>
            </a:r>
            <a:r>
              <a:rPr spc="-10" dirty="0">
                <a:solidFill>
                  <a:schemeClr val="bg1"/>
                </a:solidFill>
                <a:latin typeface="+mj-lt"/>
                <a:cs typeface="Calibri"/>
              </a:rPr>
              <a:t>data</a:t>
            </a:r>
            <a:endParaRPr dirty="0">
              <a:solidFill>
                <a:schemeClr val="bg1"/>
              </a:solidFill>
              <a:latin typeface="+mj-lt"/>
              <a:cs typeface="Calibri"/>
            </a:endParaRPr>
          </a:p>
        </p:txBody>
      </p:sp>
      <p:sp>
        <p:nvSpPr>
          <p:cNvPr id="26" name="object 26"/>
          <p:cNvSpPr txBox="1"/>
          <p:nvPr/>
        </p:nvSpPr>
        <p:spPr>
          <a:xfrm>
            <a:off x="7342313" y="2455315"/>
            <a:ext cx="3978910"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4.</a:t>
            </a:r>
            <a:r>
              <a:rPr spc="-5" dirty="0">
                <a:solidFill>
                  <a:schemeClr val="bg1"/>
                </a:solidFill>
                <a:latin typeface="+mj-lt"/>
                <a:cs typeface="Calibri"/>
              </a:rPr>
              <a:t> Assign</a:t>
            </a:r>
            <a:r>
              <a:rPr spc="-40" dirty="0">
                <a:solidFill>
                  <a:schemeClr val="bg1"/>
                </a:solidFill>
                <a:latin typeface="+mj-lt"/>
                <a:cs typeface="Calibri"/>
              </a:rPr>
              <a:t> </a:t>
            </a:r>
            <a:r>
              <a:rPr spc="-5" dirty="0">
                <a:solidFill>
                  <a:schemeClr val="bg1"/>
                </a:solidFill>
                <a:latin typeface="+mj-lt"/>
                <a:cs typeface="Calibri"/>
              </a:rPr>
              <a:t>list</a:t>
            </a:r>
            <a:r>
              <a:rPr spc="-10" dirty="0">
                <a:solidFill>
                  <a:schemeClr val="bg1"/>
                </a:solidFill>
                <a:latin typeface="+mj-lt"/>
                <a:cs typeface="Calibri"/>
              </a:rPr>
              <a:t> to</a:t>
            </a:r>
            <a:r>
              <a:rPr spc="-5" dirty="0">
                <a:solidFill>
                  <a:schemeClr val="bg1"/>
                </a:solidFill>
                <a:latin typeface="+mj-lt"/>
                <a:cs typeface="Calibri"/>
              </a:rPr>
              <a:t> </a:t>
            </a:r>
            <a:r>
              <a:rPr dirty="0">
                <a:solidFill>
                  <a:schemeClr val="bg1"/>
                </a:solidFill>
                <a:latin typeface="+mj-lt"/>
                <a:cs typeface="Calibri"/>
              </a:rPr>
              <a:t>dictionary</a:t>
            </a:r>
            <a:r>
              <a:rPr spc="-30" dirty="0">
                <a:solidFill>
                  <a:schemeClr val="bg1"/>
                </a:solidFill>
                <a:latin typeface="+mj-lt"/>
                <a:cs typeface="Calibri"/>
              </a:rPr>
              <a:t> </a:t>
            </a:r>
            <a:r>
              <a:rPr dirty="0">
                <a:solidFill>
                  <a:schemeClr val="bg1"/>
                </a:solidFill>
                <a:latin typeface="+mj-lt"/>
                <a:cs typeface="Calibri"/>
              </a:rPr>
              <a:t>then</a:t>
            </a:r>
            <a:r>
              <a:rPr spc="-20" dirty="0">
                <a:solidFill>
                  <a:schemeClr val="bg1"/>
                </a:solidFill>
                <a:latin typeface="+mj-lt"/>
                <a:cs typeface="Calibri"/>
              </a:rPr>
              <a:t> </a:t>
            </a:r>
            <a:r>
              <a:rPr spc="-15" dirty="0">
                <a:solidFill>
                  <a:schemeClr val="bg1"/>
                </a:solidFill>
                <a:latin typeface="+mj-lt"/>
                <a:cs typeface="Calibri"/>
              </a:rPr>
              <a:t>data</a:t>
            </a:r>
            <a:r>
              <a:rPr lang="en-US" spc="-15" dirty="0">
                <a:solidFill>
                  <a:schemeClr val="bg1"/>
                </a:solidFill>
                <a:latin typeface="+mj-lt"/>
                <a:cs typeface="Calibri"/>
              </a:rPr>
              <a:t> </a:t>
            </a:r>
            <a:r>
              <a:rPr spc="-15" dirty="0">
                <a:solidFill>
                  <a:schemeClr val="bg1"/>
                </a:solidFill>
                <a:latin typeface="+mj-lt"/>
                <a:cs typeface="Calibri"/>
              </a:rPr>
              <a:t>frame</a:t>
            </a:r>
            <a:endParaRPr dirty="0">
              <a:solidFill>
                <a:schemeClr val="bg1"/>
              </a:solidFill>
              <a:latin typeface="+mj-lt"/>
              <a:cs typeface="Calibri"/>
            </a:endParaRPr>
          </a:p>
        </p:txBody>
      </p:sp>
      <p:sp>
        <p:nvSpPr>
          <p:cNvPr id="27" name="object 27"/>
          <p:cNvSpPr txBox="1"/>
          <p:nvPr/>
        </p:nvSpPr>
        <p:spPr>
          <a:xfrm>
            <a:off x="5273922" y="5697477"/>
            <a:ext cx="438086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5. </a:t>
            </a:r>
            <a:r>
              <a:rPr spc="-5" dirty="0">
                <a:solidFill>
                  <a:schemeClr val="bg1"/>
                </a:solidFill>
                <a:latin typeface="+mj-lt"/>
                <a:cs typeface="Calibri"/>
              </a:rPr>
              <a:t>Filter</a:t>
            </a:r>
            <a:r>
              <a:rPr spc="-20" dirty="0">
                <a:solidFill>
                  <a:schemeClr val="bg1"/>
                </a:solidFill>
                <a:latin typeface="+mj-lt"/>
                <a:cs typeface="Calibri"/>
              </a:rPr>
              <a:t> </a:t>
            </a:r>
            <a:r>
              <a:rPr lang="en-US" spc="-20" dirty="0">
                <a:solidFill>
                  <a:schemeClr val="bg1"/>
                </a:solidFill>
                <a:latin typeface="+mj-lt"/>
                <a:cs typeface="Calibri"/>
              </a:rPr>
              <a:t>the </a:t>
            </a:r>
            <a:r>
              <a:rPr spc="-15" dirty="0">
                <a:solidFill>
                  <a:schemeClr val="bg1"/>
                </a:solidFill>
                <a:latin typeface="+mj-lt"/>
                <a:cs typeface="Calibri"/>
              </a:rPr>
              <a:t>data</a:t>
            </a:r>
            <a:r>
              <a:rPr lang="en-US" spc="-15" dirty="0">
                <a:solidFill>
                  <a:schemeClr val="bg1"/>
                </a:solidFill>
                <a:latin typeface="+mj-lt"/>
                <a:cs typeface="Calibri"/>
              </a:rPr>
              <a:t> </a:t>
            </a:r>
            <a:r>
              <a:rPr spc="-15" dirty="0">
                <a:solidFill>
                  <a:schemeClr val="bg1"/>
                </a:solidFill>
                <a:latin typeface="+mj-lt"/>
                <a:cs typeface="Calibri"/>
              </a:rPr>
              <a:t>frame</a:t>
            </a:r>
            <a:r>
              <a:rPr spc="-20" dirty="0">
                <a:solidFill>
                  <a:schemeClr val="bg1"/>
                </a:solidFill>
                <a:latin typeface="+mj-lt"/>
                <a:cs typeface="Calibri"/>
              </a:rPr>
              <a:t> </a:t>
            </a:r>
            <a:r>
              <a:rPr dirty="0">
                <a:solidFill>
                  <a:schemeClr val="bg1"/>
                </a:solidFill>
                <a:latin typeface="+mj-lt"/>
                <a:cs typeface="Calibri"/>
              </a:rPr>
              <a:t>and</a:t>
            </a:r>
            <a:r>
              <a:rPr spc="-5" dirty="0">
                <a:solidFill>
                  <a:schemeClr val="bg1"/>
                </a:solidFill>
                <a:latin typeface="+mj-lt"/>
                <a:cs typeface="Calibri"/>
              </a:rPr>
              <a:t> export</a:t>
            </a:r>
            <a:r>
              <a:rPr spc="-25" dirty="0">
                <a:solidFill>
                  <a:schemeClr val="bg1"/>
                </a:solidFill>
                <a:latin typeface="+mj-lt"/>
                <a:cs typeface="Calibri"/>
              </a:rPr>
              <a:t> </a:t>
            </a:r>
            <a:r>
              <a:rPr spc="-10" dirty="0">
                <a:solidFill>
                  <a:schemeClr val="bg1"/>
                </a:solidFill>
                <a:latin typeface="+mj-lt"/>
                <a:cs typeface="Calibri"/>
              </a:rPr>
              <a:t>to .csv</a:t>
            </a:r>
            <a:r>
              <a:rPr lang="en-US" spc="-10" dirty="0">
                <a:solidFill>
                  <a:schemeClr val="bg1"/>
                </a:solidFill>
                <a:latin typeface="+mj-lt"/>
                <a:cs typeface="Calibri"/>
              </a:rPr>
              <a:t> file</a:t>
            </a:r>
            <a:endParaRPr dirty="0">
              <a:solidFill>
                <a:schemeClr val="bg1"/>
              </a:solidFill>
              <a:latin typeface="+mj-lt"/>
              <a:cs typeface="Calibri"/>
            </a:endParaRPr>
          </a:p>
        </p:txBody>
      </p:sp>
      <p:sp>
        <p:nvSpPr>
          <p:cNvPr id="38" name="object 38"/>
          <p:cNvSpPr txBox="1"/>
          <p:nvPr/>
        </p:nvSpPr>
        <p:spPr>
          <a:xfrm>
            <a:off x="354804" y="6268681"/>
            <a:ext cx="2802480" cy="214802"/>
          </a:xfrm>
          <a:prstGeom prst="rect">
            <a:avLst/>
          </a:prstGeom>
        </p:spPr>
        <p:txBody>
          <a:bodyPr vert="horz" wrap="square" lIns="0" tIns="0" rIns="0" bIns="0" rtlCol="0">
            <a:spAutoFit/>
          </a:bodyPr>
          <a:lstStyle/>
          <a:p>
            <a:pPr marL="12700">
              <a:lnSpc>
                <a:spcPts val="1614"/>
              </a:lnSpc>
            </a:pPr>
            <a:r>
              <a:rPr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GitHub</a:t>
            </a:r>
            <a:r>
              <a:rPr spc="-1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URL</a:t>
            </a:r>
            <a:r>
              <a:rPr spc="-20"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to</a:t>
            </a:r>
            <a:r>
              <a:rPr spc="-20"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Notebook</a:t>
            </a:r>
            <a:endParaRPr dirty="0">
              <a:solidFill>
                <a:schemeClr val="bg1"/>
              </a:solidFill>
              <a:latin typeface="+mj-lt"/>
              <a:cs typeface="Calibri"/>
            </a:endParaRPr>
          </a:p>
        </p:txBody>
      </p:sp>
      <p:pic>
        <p:nvPicPr>
          <p:cNvPr id="47" name="Picture 46">
            <a:extLst>
              <a:ext uri="{FF2B5EF4-FFF2-40B4-BE49-F238E27FC236}">
                <a16:creationId xmlns:a16="http://schemas.microsoft.com/office/drawing/2014/main" id="{CF28EAF2-4816-48D1-8578-F08CE6BEA2A2}"/>
              </a:ext>
            </a:extLst>
          </p:cNvPr>
          <p:cNvPicPr>
            <a:picLocks noChangeAspect="1"/>
          </p:cNvPicPr>
          <p:nvPr/>
        </p:nvPicPr>
        <p:blipFill>
          <a:blip r:embed="rId3"/>
          <a:stretch>
            <a:fillRect/>
          </a:stretch>
        </p:blipFill>
        <p:spPr>
          <a:xfrm>
            <a:off x="5098380" y="366995"/>
            <a:ext cx="5462729" cy="628682"/>
          </a:xfrm>
          <a:prstGeom prst="rect">
            <a:avLst/>
          </a:prstGeom>
        </p:spPr>
      </p:pic>
      <p:pic>
        <p:nvPicPr>
          <p:cNvPr id="49" name="Picture 48">
            <a:extLst>
              <a:ext uri="{FF2B5EF4-FFF2-40B4-BE49-F238E27FC236}">
                <a16:creationId xmlns:a16="http://schemas.microsoft.com/office/drawing/2014/main" id="{B66D1292-8719-4212-99AD-31CD96E4D6C9}"/>
              </a:ext>
            </a:extLst>
          </p:cNvPr>
          <p:cNvPicPr>
            <a:picLocks noChangeAspect="1"/>
          </p:cNvPicPr>
          <p:nvPr/>
        </p:nvPicPr>
        <p:blipFill>
          <a:blip r:embed="rId4"/>
          <a:stretch>
            <a:fillRect/>
          </a:stretch>
        </p:blipFill>
        <p:spPr>
          <a:xfrm>
            <a:off x="5426084" y="1353358"/>
            <a:ext cx="5073362" cy="472348"/>
          </a:xfrm>
          <a:prstGeom prst="rect">
            <a:avLst/>
          </a:prstGeom>
        </p:spPr>
      </p:pic>
      <p:pic>
        <p:nvPicPr>
          <p:cNvPr id="51" name="Picture 50">
            <a:extLst>
              <a:ext uri="{FF2B5EF4-FFF2-40B4-BE49-F238E27FC236}">
                <a16:creationId xmlns:a16="http://schemas.microsoft.com/office/drawing/2014/main" id="{6ADD5F88-F151-498B-A3CB-A8C38D66C0AB}"/>
              </a:ext>
            </a:extLst>
          </p:cNvPr>
          <p:cNvPicPr>
            <a:picLocks noChangeAspect="1"/>
          </p:cNvPicPr>
          <p:nvPr/>
        </p:nvPicPr>
        <p:blipFill>
          <a:blip r:embed="rId5"/>
          <a:stretch>
            <a:fillRect/>
          </a:stretch>
        </p:blipFill>
        <p:spPr>
          <a:xfrm>
            <a:off x="5560832" y="2206149"/>
            <a:ext cx="1702315" cy="805148"/>
          </a:xfrm>
          <a:prstGeom prst="rect">
            <a:avLst/>
          </a:prstGeom>
        </p:spPr>
      </p:pic>
      <p:pic>
        <p:nvPicPr>
          <p:cNvPr id="55" name="Picture 54">
            <a:extLst>
              <a:ext uri="{FF2B5EF4-FFF2-40B4-BE49-F238E27FC236}">
                <a16:creationId xmlns:a16="http://schemas.microsoft.com/office/drawing/2014/main" id="{D15C1440-3892-4165-BB28-00CC6486233A}"/>
              </a:ext>
            </a:extLst>
          </p:cNvPr>
          <p:cNvPicPr>
            <a:picLocks noChangeAspect="1"/>
          </p:cNvPicPr>
          <p:nvPr/>
        </p:nvPicPr>
        <p:blipFill>
          <a:blip r:embed="rId6"/>
          <a:stretch>
            <a:fillRect/>
          </a:stretch>
        </p:blipFill>
        <p:spPr>
          <a:xfrm>
            <a:off x="7332804" y="2726572"/>
            <a:ext cx="3997927" cy="2652945"/>
          </a:xfrm>
          <a:prstGeom prst="rect">
            <a:avLst/>
          </a:prstGeom>
        </p:spPr>
      </p:pic>
      <p:pic>
        <p:nvPicPr>
          <p:cNvPr id="57" name="Picture 56">
            <a:extLst>
              <a:ext uri="{FF2B5EF4-FFF2-40B4-BE49-F238E27FC236}">
                <a16:creationId xmlns:a16="http://schemas.microsoft.com/office/drawing/2014/main" id="{C6F3E820-C0F4-477E-B5AB-34A8ACE6BDC6}"/>
              </a:ext>
            </a:extLst>
          </p:cNvPr>
          <p:cNvPicPr>
            <a:picLocks noChangeAspect="1"/>
          </p:cNvPicPr>
          <p:nvPr/>
        </p:nvPicPr>
        <p:blipFill>
          <a:blip r:embed="rId7"/>
          <a:stretch>
            <a:fillRect/>
          </a:stretch>
        </p:blipFill>
        <p:spPr>
          <a:xfrm>
            <a:off x="7342313" y="5385577"/>
            <a:ext cx="3306580" cy="299719"/>
          </a:xfrm>
          <a:prstGeom prst="rect">
            <a:avLst/>
          </a:prstGeom>
        </p:spPr>
      </p:pic>
      <p:pic>
        <p:nvPicPr>
          <p:cNvPr id="61" name="Picture 60">
            <a:extLst>
              <a:ext uri="{FF2B5EF4-FFF2-40B4-BE49-F238E27FC236}">
                <a16:creationId xmlns:a16="http://schemas.microsoft.com/office/drawing/2014/main" id="{3034581B-1909-4379-9630-A401A85244B6}"/>
              </a:ext>
            </a:extLst>
          </p:cNvPr>
          <p:cNvPicPr>
            <a:picLocks noChangeAspect="1"/>
          </p:cNvPicPr>
          <p:nvPr/>
        </p:nvPicPr>
        <p:blipFill>
          <a:blip r:embed="rId8"/>
          <a:stretch>
            <a:fillRect/>
          </a:stretch>
        </p:blipFill>
        <p:spPr>
          <a:xfrm>
            <a:off x="5244359" y="5990246"/>
            <a:ext cx="4823482" cy="278435"/>
          </a:xfrm>
          <a:prstGeom prst="rect">
            <a:avLst/>
          </a:prstGeom>
        </p:spPr>
      </p:pic>
      <p:pic>
        <p:nvPicPr>
          <p:cNvPr id="63" name="Picture 62">
            <a:extLst>
              <a:ext uri="{FF2B5EF4-FFF2-40B4-BE49-F238E27FC236}">
                <a16:creationId xmlns:a16="http://schemas.microsoft.com/office/drawing/2014/main" id="{F8D7C5AD-5849-4D11-92DF-5B086317D612}"/>
              </a:ext>
            </a:extLst>
          </p:cNvPr>
          <p:cNvPicPr>
            <a:picLocks noChangeAspect="1"/>
          </p:cNvPicPr>
          <p:nvPr/>
        </p:nvPicPr>
        <p:blipFill>
          <a:blip r:embed="rId9"/>
          <a:stretch>
            <a:fillRect/>
          </a:stretch>
        </p:blipFill>
        <p:spPr>
          <a:xfrm>
            <a:off x="5230991" y="6323337"/>
            <a:ext cx="6606205" cy="217616"/>
          </a:xfrm>
          <a:prstGeom prst="rect">
            <a:avLst/>
          </a:prstGeom>
        </p:spPr>
      </p:pic>
      <p:pic>
        <p:nvPicPr>
          <p:cNvPr id="65" name="Picture 64">
            <a:extLst>
              <a:ext uri="{FF2B5EF4-FFF2-40B4-BE49-F238E27FC236}">
                <a16:creationId xmlns:a16="http://schemas.microsoft.com/office/drawing/2014/main" id="{D7B96EB6-F18B-4BD2-AF7C-DE7DBA75CE96}"/>
              </a:ext>
            </a:extLst>
          </p:cNvPr>
          <p:cNvPicPr>
            <a:picLocks noChangeAspect="1"/>
          </p:cNvPicPr>
          <p:nvPr/>
        </p:nvPicPr>
        <p:blipFill>
          <a:blip r:embed="rId10"/>
          <a:stretch>
            <a:fillRect/>
          </a:stretch>
        </p:blipFill>
        <p:spPr>
          <a:xfrm>
            <a:off x="5230991" y="6575334"/>
            <a:ext cx="3714941" cy="234962"/>
          </a:xfrm>
          <a:prstGeom prst="rect">
            <a:avLst/>
          </a:prstGeom>
        </p:spPr>
      </p:pic>
      <p:sp>
        <p:nvSpPr>
          <p:cNvPr id="39" name="object 34">
            <a:extLst>
              <a:ext uri="{FF2B5EF4-FFF2-40B4-BE49-F238E27FC236}">
                <a16:creationId xmlns:a16="http://schemas.microsoft.com/office/drawing/2014/main" id="{75B0E2CC-2916-424A-9C57-C9C77D24953F}"/>
              </a:ext>
            </a:extLst>
          </p:cNvPr>
          <p:cNvSpPr/>
          <p:nvPr/>
        </p:nvSpPr>
        <p:spPr>
          <a:xfrm>
            <a:off x="10181740" y="2151946"/>
            <a:ext cx="1702315" cy="661874"/>
          </a:xfrm>
          <a:custGeom>
            <a:avLst/>
            <a:gdLst/>
            <a:ahLst/>
            <a:cxnLst/>
            <a:rect l="l" t="t" r="r" b="b"/>
            <a:pathLst>
              <a:path w="2604770" h="893444">
                <a:moveTo>
                  <a:pt x="0" y="0"/>
                </a:moveTo>
                <a:lnTo>
                  <a:pt x="2262378" y="0"/>
                </a:lnTo>
                <a:lnTo>
                  <a:pt x="2308807" y="3122"/>
                </a:lnTo>
                <a:lnTo>
                  <a:pt x="2353338" y="12220"/>
                </a:lnTo>
                <a:lnTo>
                  <a:pt x="2395561" y="26884"/>
                </a:lnTo>
                <a:lnTo>
                  <a:pt x="2435069" y="46707"/>
                </a:lnTo>
                <a:lnTo>
                  <a:pt x="2471456" y="71283"/>
                </a:lnTo>
                <a:lnTo>
                  <a:pt x="2504313" y="100202"/>
                </a:lnTo>
                <a:lnTo>
                  <a:pt x="2533232" y="133059"/>
                </a:lnTo>
                <a:lnTo>
                  <a:pt x="2557808" y="169446"/>
                </a:lnTo>
                <a:lnTo>
                  <a:pt x="2577631" y="208954"/>
                </a:lnTo>
                <a:lnTo>
                  <a:pt x="2592295" y="251177"/>
                </a:lnTo>
                <a:lnTo>
                  <a:pt x="2601393" y="295708"/>
                </a:lnTo>
                <a:lnTo>
                  <a:pt x="2604515" y="342138"/>
                </a:lnTo>
                <a:lnTo>
                  <a:pt x="2601393" y="388567"/>
                </a:lnTo>
                <a:lnTo>
                  <a:pt x="2592295" y="433098"/>
                </a:lnTo>
                <a:lnTo>
                  <a:pt x="2577631" y="475321"/>
                </a:lnTo>
                <a:lnTo>
                  <a:pt x="2557808" y="514829"/>
                </a:lnTo>
                <a:lnTo>
                  <a:pt x="2533232" y="551216"/>
                </a:lnTo>
                <a:lnTo>
                  <a:pt x="2504312" y="584072"/>
                </a:lnTo>
                <a:lnTo>
                  <a:pt x="2471456" y="612992"/>
                </a:lnTo>
                <a:lnTo>
                  <a:pt x="2435069" y="637568"/>
                </a:lnTo>
                <a:lnTo>
                  <a:pt x="2395561" y="657391"/>
                </a:lnTo>
                <a:lnTo>
                  <a:pt x="2353338" y="672055"/>
                </a:lnTo>
                <a:lnTo>
                  <a:pt x="2308807" y="681153"/>
                </a:lnTo>
                <a:lnTo>
                  <a:pt x="2262378" y="684276"/>
                </a:lnTo>
                <a:lnTo>
                  <a:pt x="2180970" y="684276"/>
                </a:lnTo>
                <a:lnTo>
                  <a:pt x="2180970" y="893063"/>
                </a:lnTo>
                <a:lnTo>
                  <a:pt x="1949068" y="669798"/>
                </a:lnTo>
                <a:lnTo>
                  <a:pt x="2180970" y="446532"/>
                </a:lnTo>
                <a:lnTo>
                  <a:pt x="2180970" y="655320"/>
                </a:lnTo>
                <a:lnTo>
                  <a:pt x="2262378" y="655320"/>
                </a:lnTo>
                <a:lnTo>
                  <a:pt x="2308662" y="651924"/>
                </a:lnTo>
                <a:lnTo>
                  <a:pt x="2352843" y="642060"/>
                </a:lnTo>
                <a:lnTo>
                  <a:pt x="2394434" y="626213"/>
                </a:lnTo>
                <a:lnTo>
                  <a:pt x="2432950" y="604866"/>
                </a:lnTo>
                <a:lnTo>
                  <a:pt x="2467906" y="578504"/>
                </a:lnTo>
                <a:lnTo>
                  <a:pt x="2498816" y="547611"/>
                </a:lnTo>
                <a:lnTo>
                  <a:pt x="2525195" y="512672"/>
                </a:lnTo>
                <a:lnTo>
                  <a:pt x="2546557" y="474171"/>
                </a:lnTo>
                <a:lnTo>
                  <a:pt x="2562416" y="432592"/>
                </a:lnTo>
                <a:lnTo>
                  <a:pt x="2572288" y="388419"/>
                </a:lnTo>
                <a:lnTo>
                  <a:pt x="2575686" y="342138"/>
                </a:lnTo>
                <a:lnTo>
                  <a:pt x="2572288" y="295853"/>
                </a:lnTo>
                <a:lnTo>
                  <a:pt x="2562416" y="251672"/>
                </a:lnTo>
                <a:lnTo>
                  <a:pt x="2546557" y="210081"/>
                </a:lnTo>
                <a:lnTo>
                  <a:pt x="2525195" y="171565"/>
                </a:lnTo>
                <a:lnTo>
                  <a:pt x="2498816" y="136609"/>
                </a:lnTo>
                <a:lnTo>
                  <a:pt x="2467906" y="105699"/>
                </a:lnTo>
                <a:lnTo>
                  <a:pt x="2432950" y="79320"/>
                </a:lnTo>
                <a:lnTo>
                  <a:pt x="2394434" y="57958"/>
                </a:lnTo>
                <a:lnTo>
                  <a:pt x="2352843" y="42099"/>
                </a:lnTo>
                <a:lnTo>
                  <a:pt x="2308662" y="32227"/>
                </a:lnTo>
                <a:lnTo>
                  <a:pt x="2262378" y="28828"/>
                </a:lnTo>
                <a:lnTo>
                  <a:pt x="0" y="28828"/>
                </a:lnTo>
                <a:lnTo>
                  <a:pt x="0" y="0"/>
                </a:lnTo>
                <a:close/>
              </a:path>
            </a:pathLst>
          </a:custGeom>
          <a:solidFill>
            <a:schemeClr val="tx1"/>
          </a:solidFill>
          <a:ln w="12700">
            <a:noFill/>
          </a:ln>
        </p:spPr>
        <p:txBody>
          <a:bodyPr wrap="square" lIns="0" tIns="0" rIns="0" bIns="0" rtlCol="0"/>
          <a:lstStyle/>
          <a:p>
            <a:endParaRPr>
              <a:solidFill>
                <a:schemeClr val="bg1"/>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p:nvPr/>
        </p:nvSpPr>
        <p:spPr>
          <a:xfrm>
            <a:off x="8509035" y="5784661"/>
            <a:ext cx="319508" cy="858296"/>
          </a:xfrm>
          <a:custGeom>
            <a:avLst/>
            <a:gdLst/>
            <a:ahLst/>
            <a:cxnLst/>
            <a:rect l="l" t="t" r="r" b="b"/>
            <a:pathLst>
              <a:path w="368934" h="779145">
                <a:moveTo>
                  <a:pt x="207390" y="0"/>
                </a:moveTo>
                <a:lnTo>
                  <a:pt x="0" y="0"/>
                </a:lnTo>
                <a:lnTo>
                  <a:pt x="0" y="20129"/>
                </a:lnTo>
                <a:lnTo>
                  <a:pt x="207390" y="20129"/>
                </a:lnTo>
                <a:lnTo>
                  <a:pt x="252083" y="27328"/>
                </a:lnTo>
                <a:lnTo>
                  <a:pt x="290887" y="47375"/>
                </a:lnTo>
                <a:lnTo>
                  <a:pt x="321480" y="77945"/>
                </a:lnTo>
                <a:lnTo>
                  <a:pt x="341539" y="116712"/>
                </a:lnTo>
                <a:lnTo>
                  <a:pt x="348741" y="161353"/>
                </a:lnTo>
                <a:lnTo>
                  <a:pt x="348741" y="535266"/>
                </a:lnTo>
                <a:lnTo>
                  <a:pt x="341539" y="579908"/>
                </a:lnTo>
                <a:lnTo>
                  <a:pt x="321480" y="618679"/>
                </a:lnTo>
                <a:lnTo>
                  <a:pt x="290887" y="649253"/>
                </a:lnTo>
                <a:lnTo>
                  <a:pt x="252083" y="669303"/>
                </a:lnTo>
                <a:lnTo>
                  <a:pt x="207390" y="676503"/>
                </a:lnTo>
                <a:lnTo>
                  <a:pt x="104012" y="676503"/>
                </a:lnTo>
                <a:lnTo>
                  <a:pt x="104012" y="594360"/>
                </a:lnTo>
                <a:lnTo>
                  <a:pt x="0" y="686562"/>
                </a:lnTo>
                <a:lnTo>
                  <a:pt x="104012" y="778764"/>
                </a:lnTo>
                <a:lnTo>
                  <a:pt x="104012" y="696620"/>
                </a:lnTo>
                <a:lnTo>
                  <a:pt x="207390" y="696620"/>
                </a:lnTo>
                <a:lnTo>
                  <a:pt x="250304" y="690856"/>
                </a:lnTo>
                <a:lnTo>
                  <a:pt x="288863" y="674591"/>
                </a:lnTo>
                <a:lnTo>
                  <a:pt x="321532" y="649362"/>
                </a:lnTo>
                <a:lnTo>
                  <a:pt x="346771" y="616706"/>
                </a:lnTo>
                <a:lnTo>
                  <a:pt x="363042" y="578162"/>
                </a:lnTo>
                <a:lnTo>
                  <a:pt x="368807" y="535266"/>
                </a:lnTo>
                <a:lnTo>
                  <a:pt x="368807" y="161353"/>
                </a:lnTo>
                <a:lnTo>
                  <a:pt x="363042" y="118458"/>
                </a:lnTo>
                <a:lnTo>
                  <a:pt x="346771" y="79914"/>
                </a:lnTo>
                <a:lnTo>
                  <a:pt x="321532" y="47258"/>
                </a:lnTo>
                <a:lnTo>
                  <a:pt x="288863" y="22028"/>
                </a:lnTo>
                <a:lnTo>
                  <a:pt x="250304" y="5763"/>
                </a:lnTo>
                <a:lnTo>
                  <a:pt x="207390" y="0"/>
                </a:lnTo>
                <a:close/>
              </a:path>
            </a:pathLst>
          </a:custGeom>
          <a:solidFill>
            <a:schemeClr val="tx1"/>
          </a:solidFill>
          <a:ln>
            <a:noFill/>
          </a:ln>
        </p:spPr>
        <p:txBody>
          <a:bodyPr wrap="square" lIns="0" tIns="0" rIns="0" bIns="0" rtlCol="0"/>
          <a:lstStyle/>
          <a:p>
            <a:endParaRPr>
              <a:solidFill>
                <a:schemeClr val="bg1"/>
              </a:solidFill>
              <a:latin typeface="+mj-lt"/>
            </a:endParaRPr>
          </a:p>
        </p:txBody>
      </p:sp>
      <p:grpSp>
        <p:nvGrpSpPr>
          <p:cNvPr id="40" name="object 40"/>
          <p:cNvGrpSpPr/>
          <p:nvPr/>
        </p:nvGrpSpPr>
        <p:grpSpPr>
          <a:xfrm>
            <a:off x="6970379" y="4861003"/>
            <a:ext cx="951105" cy="397472"/>
            <a:chOff x="7650480" y="4823459"/>
            <a:chExt cx="779145" cy="370840"/>
          </a:xfrm>
          <a:solidFill>
            <a:schemeClr val="tx1"/>
          </a:solidFill>
        </p:grpSpPr>
        <p:sp>
          <p:nvSpPr>
            <p:cNvPr id="45" name="object 45"/>
            <p:cNvSpPr/>
            <p:nvPr/>
          </p:nvSpPr>
          <p:spPr>
            <a:xfrm>
              <a:off x="7650480" y="4823459"/>
              <a:ext cx="779145" cy="370840"/>
            </a:xfrm>
            <a:custGeom>
              <a:avLst/>
              <a:gdLst/>
              <a:ahLst/>
              <a:cxnLst/>
              <a:rect l="l" t="t" r="r" b="b"/>
              <a:pathLst>
                <a:path w="779145" h="370839">
                  <a:moveTo>
                    <a:pt x="534289" y="0"/>
                  </a:moveTo>
                  <a:lnTo>
                    <a:pt x="162051" y="0"/>
                  </a:lnTo>
                  <a:lnTo>
                    <a:pt x="118959" y="5786"/>
                  </a:lnTo>
                  <a:lnTo>
                    <a:pt x="80245" y="22116"/>
                  </a:lnTo>
                  <a:lnTo>
                    <a:pt x="47450" y="47450"/>
                  </a:lnTo>
                  <a:lnTo>
                    <a:pt x="22116" y="80245"/>
                  </a:lnTo>
                  <a:lnTo>
                    <a:pt x="5786" y="118959"/>
                  </a:lnTo>
                  <a:lnTo>
                    <a:pt x="0" y="162051"/>
                  </a:lnTo>
                  <a:lnTo>
                    <a:pt x="0" y="370331"/>
                  </a:lnTo>
                  <a:lnTo>
                    <a:pt x="20193" y="370331"/>
                  </a:lnTo>
                  <a:lnTo>
                    <a:pt x="20193" y="162051"/>
                  </a:lnTo>
                  <a:lnTo>
                    <a:pt x="27423" y="117208"/>
                  </a:lnTo>
                  <a:lnTo>
                    <a:pt x="47559" y="78266"/>
                  </a:lnTo>
                  <a:lnTo>
                    <a:pt x="78266" y="47559"/>
                  </a:lnTo>
                  <a:lnTo>
                    <a:pt x="117208" y="27423"/>
                  </a:lnTo>
                  <a:lnTo>
                    <a:pt x="162051" y="20192"/>
                  </a:lnTo>
                  <a:lnTo>
                    <a:pt x="534289" y="20192"/>
                  </a:lnTo>
                  <a:lnTo>
                    <a:pt x="579118" y="27423"/>
                  </a:lnTo>
                  <a:lnTo>
                    <a:pt x="618029" y="47559"/>
                  </a:lnTo>
                  <a:lnTo>
                    <a:pt x="648698" y="78266"/>
                  </a:lnTo>
                  <a:lnTo>
                    <a:pt x="668803" y="117208"/>
                  </a:lnTo>
                  <a:lnTo>
                    <a:pt x="676021" y="162051"/>
                  </a:lnTo>
                  <a:lnTo>
                    <a:pt x="676021" y="265938"/>
                  </a:lnTo>
                  <a:lnTo>
                    <a:pt x="593598" y="265938"/>
                  </a:lnTo>
                  <a:lnTo>
                    <a:pt x="686180" y="370331"/>
                  </a:lnTo>
                  <a:lnTo>
                    <a:pt x="778764" y="265938"/>
                  </a:lnTo>
                  <a:lnTo>
                    <a:pt x="696341" y="265938"/>
                  </a:lnTo>
                  <a:lnTo>
                    <a:pt x="696341" y="162051"/>
                  </a:lnTo>
                  <a:lnTo>
                    <a:pt x="690546" y="118959"/>
                  </a:lnTo>
                  <a:lnTo>
                    <a:pt x="674195" y="80245"/>
                  </a:lnTo>
                  <a:lnTo>
                    <a:pt x="648843" y="47450"/>
                  </a:lnTo>
                  <a:lnTo>
                    <a:pt x="616039" y="22116"/>
                  </a:lnTo>
                  <a:lnTo>
                    <a:pt x="577337" y="5786"/>
                  </a:lnTo>
                  <a:lnTo>
                    <a:pt x="534289" y="0"/>
                  </a:lnTo>
                  <a:close/>
                </a:path>
              </a:pathLst>
            </a:custGeom>
            <a:grpFill/>
            <a:ln>
              <a:noFill/>
            </a:ln>
          </p:spPr>
          <p:txBody>
            <a:bodyPr wrap="square" lIns="0" tIns="0" rIns="0" bIns="0" rtlCol="0"/>
            <a:lstStyle/>
            <a:p>
              <a:endParaRPr>
                <a:solidFill>
                  <a:schemeClr val="bg1"/>
                </a:solidFill>
                <a:latin typeface="+mj-lt"/>
              </a:endParaRPr>
            </a:p>
          </p:txBody>
        </p:sp>
        <p:sp>
          <p:nvSpPr>
            <p:cNvPr id="46" name="object 46"/>
            <p:cNvSpPr/>
            <p:nvPr/>
          </p:nvSpPr>
          <p:spPr>
            <a:xfrm>
              <a:off x="7650480" y="4823459"/>
              <a:ext cx="779145" cy="370840"/>
            </a:xfrm>
            <a:custGeom>
              <a:avLst/>
              <a:gdLst/>
              <a:ahLst/>
              <a:cxnLst/>
              <a:rect l="l" t="t" r="r" b="b"/>
              <a:pathLst>
                <a:path w="779145" h="370839">
                  <a:moveTo>
                    <a:pt x="0" y="370331"/>
                  </a:moveTo>
                  <a:lnTo>
                    <a:pt x="0" y="162051"/>
                  </a:lnTo>
                  <a:lnTo>
                    <a:pt x="5786" y="118959"/>
                  </a:lnTo>
                  <a:lnTo>
                    <a:pt x="22116" y="80245"/>
                  </a:lnTo>
                  <a:lnTo>
                    <a:pt x="47450" y="47450"/>
                  </a:lnTo>
                  <a:lnTo>
                    <a:pt x="80245" y="22116"/>
                  </a:lnTo>
                  <a:lnTo>
                    <a:pt x="118959" y="5786"/>
                  </a:lnTo>
                  <a:lnTo>
                    <a:pt x="162051" y="0"/>
                  </a:lnTo>
                  <a:lnTo>
                    <a:pt x="534289" y="0"/>
                  </a:lnTo>
                  <a:lnTo>
                    <a:pt x="577337" y="5786"/>
                  </a:lnTo>
                  <a:lnTo>
                    <a:pt x="616039" y="22116"/>
                  </a:lnTo>
                  <a:lnTo>
                    <a:pt x="648843" y="47450"/>
                  </a:lnTo>
                  <a:lnTo>
                    <a:pt x="674195" y="80245"/>
                  </a:lnTo>
                  <a:lnTo>
                    <a:pt x="690546" y="118959"/>
                  </a:lnTo>
                  <a:lnTo>
                    <a:pt x="696341" y="162051"/>
                  </a:lnTo>
                  <a:lnTo>
                    <a:pt x="696341" y="265938"/>
                  </a:lnTo>
                  <a:lnTo>
                    <a:pt x="778764" y="265938"/>
                  </a:lnTo>
                  <a:lnTo>
                    <a:pt x="686180" y="370331"/>
                  </a:lnTo>
                  <a:lnTo>
                    <a:pt x="593598" y="265938"/>
                  </a:lnTo>
                  <a:lnTo>
                    <a:pt x="676021" y="265938"/>
                  </a:lnTo>
                  <a:lnTo>
                    <a:pt x="676021" y="162051"/>
                  </a:lnTo>
                  <a:lnTo>
                    <a:pt x="668803" y="117208"/>
                  </a:lnTo>
                  <a:lnTo>
                    <a:pt x="648698" y="78266"/>
                  </a:lnTo>
                  <a:lnTo>
                    <a:pt x="618029" y="47559"/>
                  </a:lnTo>
                  <a:lnTo>
                    <a:pt x="579118" y="27423"/>
                  </a:lnTo>
                  <a:lnTo>
                    <a:pt x="534289" y="20192"/>
                  </a:lnTo>
                  <a:lnTo>
                    <a:pt x="162051" y="20192"/>
                  </a:lnTo>
                  <a:lnTo>
                    <a:pt x="117208" y="27423"/>
                  </a:lnTo>
                  <a:lnTo>
                    <a:pt x="78266" y="47559"/>
                  </a:lnTo>
                  <a:lnTo>
                    <a:pt x="47559" y="78266"/>
                  </a:lnTo>
                  <a:lnTo>
                    <a:pt x="27423" y="117208"/>
                  </a:lnTo>
                  <a:lnTo>
                    <a:pt x="20193" y="162051"/>
                  </a:lnTo>
                  <a:lnTo>
                    <a:pt x="20193" y="370331"/>
                  </a:lnTo>
                  <a:lnTo>
                    <a:pt x="0" y="370331"/>
                  </a:lnTo>
                  <a:close/>
                </a:path>
              </a:pathLst>
            </a:custGeom>
            <a:grpFill/>
            <a:ln w="12700">
              <a:noFill/>
            </a:ln>
          </p:spPr>
          <p:txBody>
            <a:bodyPr wrap="square" lIns="0" tIns="0" rIns="0" bIns="0" rtlCol="0"/>
            <a:lstStyle/>
            <a:p>
              <a:endParaRPr>
                <a:solidFill>
                  <a:schemeClr val="bg1"/>
                </a:solidFill>
                <a:latin typeface="+mj-lt"/>
              </a:endParaRPr>
            </a:p>
          </p:txBody>
        </p:sp>
      </p:grpSp>
      <p:sp>
        <p:nvSpPr>
          <p:cNvPr id="50" name="object 44">
            <a:extLst>
              <a:ext uri="{FF2B5EF4-FFF2-40B4-BE49-F238E27FC236}">
                <a16:creationId xmlns:a16="http://schemas.microsoft.com/office/drawing/2014/main" id="{A29B2AD8-7661-43BA-BEB5-388B33D0A6B4}"/>
              </a:ext>
            </a:extLst>
          </p:cNvPr>
          <p:cNvSpPr/>
          <p:nvPr/>
        </p:nvSpPr>
        <p:spPr>
          <a:xfrm>
            <a:off x="7931417" y="3530805"/>
            <a:ext cx="1088870" cy="890269"/>
          </a:xfrm>
          <a:custGeom>
            <a:avLst/>
            <a:gdLst/>
            <a:ahLst/>
            <a:cxnLst/>
            <a:rect l="l" t="t" r="r" b="b"/>
            <a:pathLst>
              <a:path w="1149350" h="890270">
                <a:moveTo>
                  <a:pt x="0" y="0"/>
                </a:moveTo>
                <a:lnTo>
                  <a:pt x="0" y="500633"/>
                </a:lnTo>
                <a:lnTo>
                  <a:pt x="3034" y="549469"/>
                </a:lnTo>
                <a:lnTo>
                  <a:pt x="11894" y="596497"/>
                </a:lnTo>
                <a:lnTo>
                  <a:pt x="26214" y="641351"/>
                </a:lnTo>
                <a:lnTo>
                  <a:pt x="45629" y="683667"/>
                </a:lnTo>
                <a:lnTo>
                  <a:pt x="69774" y="723079"/>
                </a:lnTo>
                <a:lnTo>
                  <a:pt x="98284" y="759222"/>
                </a:lnTo>
                <a:lnTo>
                  <a:pt x="130793" y="791731"/>
                </a:lnTo>
                <a:lnTo>
                  <a:pt x="166936" y="820241"/>
                </a:lnTo>
                <a:lnTo>
                  <a:pt x="206348" y="844386"/>
                </a:lnTo>
                <a:lnTo>
                  <a:pt x="248664" y="863801"/>
                </a:lnTo>
                <a:lnTo>
                  <a:pt x="293518" y="878121"/>
                </a:lnTo>
                <a:lnTo>
                  <a:pt x="340546" y="886981"/>
                </a:lnTo>
                <a:lnTo>
                  <a:pt x="389381" y="890015"/>
                </a:lnTo>
                <a:lnTo>
                  <a:pt x="667766" y="890015"/>
                </a:lnTo>
                <a:lnTo>
                  <a:pt x="716626" y="886981"/>
                </a:lnTo>
                <a:lnTo>
                  <a:pt x="763671" y="878121"/>
                </a:lnTo>
                <a:lnTo>
                  <a:pt x="808535" y="863801"/>
                </a:lnTo>
                <a:lnTo>
                  <a:pt x="850855" y="844386"/>
                </a:lnTo>
                <a:lnTo>
                  <a:pt x="890266" y="820241"/>
                </a:lnTo>
                <a:lnTo>
                  <a:pt x="926405" y="791731"/>
                </a:lnTo>
                <a:lnTo>
                  <a:pt x="958907" y="759222"/>
                </a:lnTo>
                <a:lnTo>
                  <a:pt x="987407" y="723079"/>
                </a:lnTo>
                <a:lnTo>
                  <a:pt x="1011543" y="683667"/>
                </a:lnTo>
                <a:lnTo>
                  <a:pt x="1030949" y="641351"/>
                </a:lnTo>
                <a:lnTo>
                  <a:pt x="1045261" y="596497"/>
                </a:lnTo>
                <a:lnTo>
                  <a:pt x="1054115" y="549469"/>
                </a:lnTo>
                <a:lnTo>
                  <a:pt x="1057148" y="500633"/>
                </a:lnTo>
                <a:lnTo>
                  <a:pt x="1057148" y="215519"/>
                </a:lnTo>
                <a:lnTo>
                  <a:pt x="1149096" y="215519"/>
                </a:lnTo>
                <a:lnTo>
                  <a:pt x="1056512" y="0"/>
                </a:lnTo>
                <a:lnTo>
                  <a:pt x="963929" y="215519"/>
                </a:lnTo>
                <a:lnTo>
                  <a:pt x="1055877" y="215519"/>
                </a:lnTo>
                <a:lnTo>
                  <a:pt x="1055877" y="500633"/>
                </a:lnTo>
                <a:lnTo>
                  <a:pt x="1052854" y="549323"/>
                </a:lnTo>
                <a:lnTo>
                  <a:pt x="1044026" y="596206"/>
                </a:lnTo>
                <a:lnTo>
                  <a:pt x="1029757" y="640919"/>
                </a:lnTo>
                <a:lnTo>
                  <a:pt x="1010410" y="683099"/>
                </a:lnTo>
                <a:lnTo>
                  <a:pt x="986348" y="722382"/>
                </a:lnTo>
                <a:lnTo>
                  <a:pt x="957936" y="758405"/>
                </a:lnTo>
                <a:lnTo>
                  <a:pt x="925537" y="790804"/>
                </a:lnTo>
                <a:lnTo>
                  <a:pt x="889514" y="819216"/>
                </a:lnTo>
                <a:lnTo>
                  <a:pt x="850231" y="843278"/>
                </a:lnTo>
                <a:lnTo>
                  <a:pt x="808051" y="862625"/>
                </a:lnTo>
                <a:lnTo>
                  <a:pt x="763338" y="876894"/>
                </a:lnTo>
                <a:lnTo>
                  <a:pt x="716455" y="885722"/>
                </a:lnTo>
                <a:lnTo>
                  <a:pt x="667766" y="888745"/>
                </a:lnTo>
                <a:lnTo>
                  <a:pt x="389381" y="888745"/>
                </a:lnTo>
                <a:lnTo>
                  <a:pt x="340692" y="885722"/>
                </a:lnTo>
                <a:lnTo>
                  <a:pt x="293809" y="876894"/>
                </a:lnTo>
                <a:lnTo>
                  <a:pt x="249096" y="862625"/>
                </a:lnTo>
                <a:lnTo>
                  <a:pt x="206916" y="843278"/>
                </a:lnTo>
                <a:lnTo>
                  <a:pt x="167633" y="819216"/>
                </a:lnTo>
                <a:lnTo>
                  <a:pt x="131610" y="790804"/>
                </a:lnTo>
                <a:lnTo>
                  <a:pt x="99211" y="758405"/>
                </a:lnTo>
                <a:lnTo>
                  <a:pt x="70799" y="722382"/>
                </a:lnTo>
                <a:lnTo>
                  <a:pt x="46737" y="683099"/>
                </a:lnTo>
                <a:lnTo>
                  <a:pt x="27390" y="640919"/>
                </a:lnTo>
                <a:lnTo>
                  <a:pt x="13121" y="596206"/>
                </a:lnTo>
                <a:lnTo>
                  <a:pt x="4293" y="549323"/>
                </a:lnTo>
                <a:lnTo>
                  <a:pt x="1270" y="500633"/>
                </a:lnTo>
                <a:lnTo>
                  <a:pt x="1270" y="0"/>
                </a:lnTo>
                <a:lnTo>
                  <a:pt x="0" y="0"/>
                </a:lnTo>
                <a:close/>
              </a:path>
            </a:pathLst>
          </a:custGeom>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lstStyle/>
          <a:p>
            <a:endParaRPr>
              <a:solidFill>
                <a:schemeClr val="bg1"/>
              </a:solidFill>
              <a:latin typeface="+mj-lt"/>
            </a:endParaRPr>
          </a:p>
        </p:txBody>
      </p:sp>
      <p:sp>
        <p:nvSpPr>
          <p:cNvPr id="52" name="object 42">
            <a:extLst>
              <a:ext uri="{FF2B5EF4-FFF2-40B4-BE49-F238E27FC236}">
                <a16:creationId xmlns:a16="http://schemas.microsoft.com/office/drawing/2014/main" id="{B06622DE-133A-4172-841E-2D3C4917ACE5}"/>
              </a:ext>
            </a:extLst>
          </p:cNvPr>
          <p:cNvSpPr/>
          <p:nvPr/>
        </p:nvSpPr>
        <p:spPr>
          <a:xfrm>
            <a:off x="9704457" y="3415120"/>
            <a:ext cx="2052009" cy="1371969"/>
          </a:xfrm>
          <a:custGeom>
            <a:avLst/>
            <a:gdLst/>
            <a:ahLst/>
            <a:cxnLst/>
            <a:rect l="l" t="t" r="r" b="b"/>
            <a:pathLst>
              <a:path w="2165984" h="1297304">
                <a:moveTo>
                  <a:pt x="0" y="0"/>
                </a:moveTo>
                <a:lnTo>
                  <a:pt x="1602994" y="0"/>
                </a:lnTo>
                <a:lnTo>
                  <a:pt x="1651544" y="2064"/>
                </a:lnTo>
                <a:lnTo>
                  <a:pt x="1698947" y="8146"/>
                </a:lnTo>
                <a:lnTo>
                  <a:pt x="1745033" y="18076"/>
                </a:lnTo>
                <a:lnTo>
                  <a:pt x="1789633" y="31685"/>
                </a:lnTo>
                <a:lnTo>
                  <a:pt x="1832579" y="48805"/>
                </a:lnTo>
                <a:lnTo>
                  <a:pt x="1873702" y="69267"/>
                </a:lnTo>
                <a:lnTo>
                  <a:pt x="1912832" y="92903"/>
                </a:lnTo>
                <a:lnTo>
                  <a:pt x="1949802" y="119542"/>
                </a:lnTo>
                <a:lnTo>
                  <a:pt x="1984443" y="149018"/>
                </a:lnTo>
                <a:lnTo>
                  <a:pt x="2016585" y="181160"/>
                </a:lnTo>
                <a:lnTo>
                  <a:pt x="2046061" y="215801"/>
                </a:lnTo>
                <a:lnTo>
                  <a:pt x="2072700" y="252771"/>
                </a:lnTo>
                <a:lnTo>
                  <a:pt x="2096336" y="291901"/>
                </a:lnTo>
                <a:lnTo>
                  <a:pt x="2116798" y="333024"/>
                </a:lnTo>
                <a:lnTo>
                  <a:pt x="2133918" y="375970"/>
                </a:lnTo>
                <a:lnTo>
                  <a:pt x="2147527" y="420570"/>
                </a:lnTo>
                <a:lnTo>
                  <a:pt x="2157457" y="466656"/>
                </a:lnTo>
                <a:lnTo>
                  <a:pt x="2163539" y="514059"/>
                </a:lnTo>
                <a:lnTo>
                  <a:pt x="2165604" y="562609"/>
                </a:lnTo>
                <a:lnTo>
                  <a:pt x="2163539" y="611141"/>
                </a:lnTo>
                <a:lnTo>
                  <a:pt x="2157457" y="658527"/>
                </a:lnTo>
                <a:lnTo>
                  <a:pt x="2147527" y="704598"/>
                </a:lnTo>
                <a:lnTo>
                  <a:pt x="2133918" y="749185"/>
                </a:lnTo>
                <a:lnTo>
                  <a:pt x="2116798" y="792119"/>
                </a:lnTo>
                <a:lnTo>
                  <a:pt x="2096336" y="833231"/>
                </a:lnTo>
                <a:lnTo>
                  <a:pt x="2072700" y="872353"/>
                </a:lnTo>
                <a:lnTo>
                  <a:pt x="2046061" y="909316"/>
                </a:lnTo>
                <a:lnTo>
                  <a:pt x="2016585" y="943950"/>
                </a:lnTo>
                <a:lnTo>
                  <a:pt x="1984443" y="976088"/>
                </a:lnTo>
                <a:lnTo>
                  <a:pt x="1949802" y="1005559"/>
                </a:lnTo>
                <a:lnTo>
                  <a:pt x="1912832" y="1032196"/>
                </a:lnTo>
                <a:lnTo>
                  <a:pt x="1873702" y="1055829"/>
                </a:lnTo>
                <a:lnTo>
                  <a:pt x="1832579" y="1076289"/>
                </a:lnTo>
                <a:lnTo>
                  <a:pt x="1789633" y="1093408"/>
                </a:lnTo>
                <a:lnTo>
                  <a:pt x="1745033" y="1107017"/>
                </a:lnTo>
                <a:lnTo>
                  <a:pt x="1698947" y="1116946"/>
                </a:lnTo>
                <a:lnTo>
                  <a:pt x="1651544" y="1123028"/>
                </a:lnTo>
                <a:lnTo>
                  <a:pt x="1602994" y="1125092"/>
                </a:lnTo>
                <a:lnTo>
                  <a:pt x="365759" y="1125092"/>
                </a:lnTo>
                <a:lnTo>
                  <a:pt x="365759" y="1296923"/>
                </a:lnTo>
                <a:lnTo>
                  <a:pt x="0" y="1125092"/>
                </a:lnTo>
                <a:lnTo>
                  <a:pt x="365759" y="953388"/>
                </a:lnTo>
                <a:lnTo>
                  <a:pt x="365759" y="1125092"/>
                </a:lnTo>
                <a:lnTo>
                  <a:pt x="1602994" y="1125092"/>
                </a:lnTo>
                <a:lnTo>
                  <a:pt x="1651544" y="1123028"/>
                </a:lnTo>
                <a:lnTo>
                  <a:pt x="1698947" y="1116946"/>
                </a:lnTo>
                <a:lnTo>
                  <a:pt x="1745033" y="1107017"/>
                </a:lnTo>
                <a:lnTo>
                  <a:pt x="1789633" y="1093408"/>
                </a:lnTo>
                <a:lnTo>
                  <a:pt x="1832579" y="1076289"/>
                </a:lnTo>
                <a:lnTo>
                  <a:pt x="1873702" y="1055829"/>
                </a:lnTo>
                <a:lnTo>
                  <a:pt x="1912832" y="1032196"/>
                </a:lnTo>
                <a:lnTo>
                  <a:pt x="1949802" y="1005559"/>
                </a:lnTo>
                <a:lnTo>
                  <a:pt x="1984443" y="976088"/>
                </a:lnTo>
                <a:lnTo>
                  <a:pt x="2016585" y="943950"/>
                </a:lnTo>
                <a:lnTo>
                  <a:pt x="2046061" y="909316"/>
                </a:lnTo>
                <a:lnTo>
                  <a:pt x="2072700" y="872353"/>
                </a:lnTo>
                <a:lnTo>
                  <a:pt x="2096336" y="833231"/>
                </a:lnTo>
                <a:lnTo>
                  <a:pt x="2116798" y="792119"/>
                </a:lnTo>
                <a:lnTo>
                  <a:pt x="2133918" y="749185"/>
                </a:lnTo>
                <a:lnTo>
                  <a:pt x="2147527" y="704598"/>
                </a:lnTo>
                <a:lnTo>
                  <a:pt x="2157457" y="658527"/>
                </a:lnTo>
                <a:lnTo>
                  <a:pt x="2163539" y="611141"/>
                </a:lnTo>
                <a:lnTo>
                  <a:pt x="2165604" y="562609"/>
                </a:lnTo>
                <a:lnTo>
                  <a:pt x="2163539" y="514059"/>
                </a:lnTo>
                <a:lnTo>
                  <a:pt x="2157457" y="466656"/>
                </a:lnTo>
                <a:lnTo>
                  <a:pt x="2147527" y="420570"/>
                </a:lnTo>
                <a:lnTo>
                  <a:pt x="2133918" y="375970"/>
                </a:lnTo>
                <a:lnTo>
                  <a:pt x="2116798" y="333024"/>
                </a:lnTo>
                <a:lnTo>
                  <a:pt x="2096336" y="291901"/>
                </a:lnTo>
                <a:lnTo>
                  <a:pt x="2072700" y="252771"/>
                </a:lnTo>
                <a:lnTo>
                  <a:pt x="2046061" y="215801"/>
                </a:lnTo>
                <a:lnTo>
                  <a:pt x="2016585" y="181160"/>
                </a:lnTo>
                <a:lnTo>
                  <a:pt x="1984443" y="149018"/>
                </a:lnTo>
                <a:lnTo>
                  <a:pt x="1949802" y="119542"/>
                </a:lnTo>
                <a:lnTo>
                  <a:pt x="1912832" y="92903"/>
                </a:lnTo>
                <a:lnTo>
                  <a:pt x="1873702" y="69267"/>
                </a:lnTo>
                <a:lnTo>
                  <a:pt x="1832579" y="48805"/>
                </a:lnTo>
                <a:lnTo>
                  <a:pt x="1789633" y="31685"/>
                </a:lnTo>
                <a:lnTo>
                  <a:pt x="1745033" y="18076"/>
                </a:lnTo>
                <a:lnTo>
                  <a:pt x="1698947" y="8146"/>
                </a:lnTo>
                <a:lnTo>
                  <a:pt x="1651544" y="2064"/>
                </a:lnTo>
                <a:lnTo>
                  <a:pt x="1602994" y="0"/>
                </a:lnTo>
                <a:lnTo>
                  <a:pt x="0" y="0"/>
                </a:lnTo>
                <a:close/>
              </a:path>
            </a:pathLst>
          </a:custGeom>
          <a:solidFill>
            <a:schemeClr val="dk1"/>
          </a:solidFill>
          <a:ln w="12699">
            <a:solidFill>
              <a:schemeClr val="tx1"/>
            </a:solidFill>
          </a:ln>
        </p:spPr>
        <p:txBody>
          <a:bodyPr wrap="square" lIns="0" tIns="0" rIns="0" bIns="0" rtlCol="0"/>
          <a:lstStyle/>
          <a:p>
            <a:endParaRPr>
              <a:solidFill>
                <a:schemeClr val="bg1"/>
              </a:solidFill>
              <a:latin typeface="+mj-lt"/>
            </a:endParaRPr>
          </a:p>
        </p:txBody>
      </p:sp>
      <p:sp>
        <p:nvSpPr>
          <p:cNvPr id="4" name="object 4"/>
          <p:cNvSpPr txBox="1"/>
          <p:nvPr/>
        </p:nvSpPr>
        <p:spPr>
          <a:xfrm>
            <a:off x="389036" y="468002"/>
            <a:ext cx="3757929" cy="989502"/>
          </a:xfrm>
          <a:prstGeom prst="rect">
            <a:avLst/>
          </a:prstGeom>
        </p:spPr>
        <p:txBody>
          <a:bodyPr vert="horz" wrap="square" lIns="0" tIns="67945" rIns="0" bIns="0" rtlCol="0">
            <a:spAutoFit/>
          </a:bodyPr>
          <a:lstStyle/>
          <a:p>
            <a:pPr marL="12700" marR="5080">
              <a:lnSpc>
                <a:spcPts val="3460"/>
              </a:lnSpc>
              <a:spcBef>
                <a:spcPts val="535"/>
              </a:spcBef>
            </a:pPr>
            <a:r>
              <a:rPr sz="4000" b="0" dirty="0">
                <a:solidFill>
                  <a:schemeClr val="bg1"/>
                </a:solidFill>
                <a:latin typeface="+mj-lt"/>
                <a:cs typeface="Segoe UI Light"/>
              </a:rPr>
              <a:t>Data</a:t>
            </a:r>
            <a:r>
              <a:rPr sz="4000" b="0" spc="-20" dirty="0">
                <a:solidFill>
                  <a:schemeClr val="bg1"/>
                </a:solidFill>
                <a:latin typeface="+mj-lt"/>
                <a:cs typeface="Segoe UI Light"/>
              </a:rPr>
              <a:t> </a:t>
            </a:r>
            <a:r>
              <a:rPr sz="4000" b="0" dirty="0">
                <a:solidFill>
                  <a:schemeClr val="bg1"/>
                </a:solidFill>
                <a:latin typeface="+mj-lt"/>
                <a:cs typeface="Segoe UI Light"/>
              </a:rPr>
              <a:t>collection</a:t>
            </a:r>
            <a:r>
              <a:rPr sz="4000" b="0" spc="-30" dirty="0">
                <a:solidFill>
                  <a:schemeClr val="bg1"/>
                </a:solidFill>
                <a:latin typeface="+mj-lt"/>
                <a:cs typeface="Segoe UI Light"/>
              </a:rPr>
              <a:t> </a:t>
            </a:r>
            <a:r>
              <a:rPr sz="4000" b="0" dirty="0">
                <a:solidFill>
                  <a:schemeClr val="bg1"/>
                </a:solidFill>
                <a:latin typeface="+mj-lt"/>
                <a:cs typeface="Segoe UI Light"/>
              </a:rPr>
              <a:t>–</a:t>
            </a:r>
            <a:r>
              <a:rPr sz="4000" b="0" spc="-30" dirty="0">
                <a:solidFill>
                  <a:schemeClr val="bg1"/>
                </a:solidFill>
                <a:latin typeface="+mj-lt"/>
                <a:cs typeface="Segoe UI Light"/>
              </a:rPr>
              <a:t> </a:t>
            </a:r>
            <a:r>
              <a:rPr sz="4000" b="0" spc="-40" dirty="0">
                <a:solidFill>
                  <a:schemeClr val="bg1"/>
                </a:solidFill>
                <a:latin typeface="+mj-lt"/>
                <a:cs typeface="Segoe UI Light"/>
              </a:rPr>
              <a:t>Web </a:t>
            </a:r>
            <a:r>
              <a:rPr sz="4000" b="0" spc="-860" dirty="0">
                <a:solidFill>
                  <a:schemeClr val="bg1"/>
                </a:solidFill>
                <a:latin typeface="+mj-lt"/>
                <a:cs typeface="Segoe UI Light"/>
              </a:rPr>
              <a:t> </a:t>
            </a:r>
            <a:r>
              <a:rPr sz="4000" b="0" dirty="0">
                <a:solidFill>
                  <a:schemeClr val="bg1"/>
                </a:solidFill>
                <a:latin typeface="+mj-lt"/>
                <a:cs typeface="Segoe UI Light"/>
              </a:rPr>
              <a:t>Scraping</a:t>
            </a:r>
            <a:endParaRPr sz="4000" dirty="0">
              <a:solidFill>
                <a:schemeClr val="bg1"/>
              </a:solidFill>
              <a:latin typeface="+mj-lt"/>
              <a:cs typeface="Segoe UI Light"/>
            </a:endParaRPr>
          </a:p>
        </p:txBody>
      </p:sp>
      <p:grpSp>
        <p:nvGrpSpPr>
          <p:cNvPr id="24" name="object 24"/>
          <p:cNvGrpSpPr/>
          <p:nvPr/>
        </p:nvGrpSpPr>
        <p:grpSpPr>
          <a:xfrm>
            <a:off x="7211171" y="2219785"/>
            <a:ext cx="368935" cy="525780"/>
            <a:chOff x="7903463" y="2246376"/>
            <a:chExt cx="368935" cy="525780"/>
          </a:xfrm>
          <a:solidFill>
            <a:schemeClr val="tx1"/>
          </a:solidFill>
        </p:grpSpPr>
        <p:sp>
          <p:nvSpPr>
            <p:cNvPr id="26" name="object 26"/>
            <p:cNvSpPr/>
            <p:nvPr/>
          </p:nvSpPr>
          <p:spPr>
            <a:xfrm>
              <a:off x="7903463" y="2246376"/>
              <a:ext cx="368935" cy="525780"/>
            </a:xfrm>
            <a:custGeom>
              <a:avLst/>
              <a:gdLst/>
              <a:ahLst/>
              <a:cxnLst/>
              <a:rect l="l" t="t" r="r" b="b"/>
              <a:pathLst>
                <a:path w="368934" h="525780">
                  <a:moveTo>
                    <a:pt x="207390" y="0"/>
                  </a:moveTo>
                  <a:lnTo>
                    <a:pt x="0" y="0"/>
                  </a:lnTo>
                  <a:lnTo>
                    <a:pt x="0" y="20065"/>
                  </a:lnTo>
                  <a:lnTo>
                    <a:pt x="207517" y="20065"/>
                  </a:lnTo>
                  <a:lnTo>
                    <a:pt x="252148" y="27267"/>
                  </a:lnTo>
                  <a:lnTo>
                    <a:pt x="290915" y="47319"/>
                  </a:lnTo>
                  <a:lnTo>
                    <a:pt x="321488" y="77892"/>
                  </a:lnTo>
                  <a:lnTo>
                    <a:pt x="341540" y="116659"/>
                  </a:lnTo>
                  <a:lnTo>
                    <a:pt x="348741" y="161289"/>
                  </a:lnTo>
                  <a:lnTo>
                    <a:pt x="348741" y="282321"/>
                  </a:lnTo>
                  <a:lnTo>
                    <a:pt x="341539" y="326951"/>
                  </a:lnTo>
                  <a:lnTo>
                    <a:pt x="321480" y="365718"/>
                  </a:lnTo>
                  <a:lnTo>
                    <a:pt x="290887" y="396291"/>
                  </a:lnTo>
                  <a:lnTo>
                    <a:pt x="252083" y="416343"/>
                  </a:lnTo>
                  <a:lnTo>
                    <a:pt x="207390" y="423545"/>
                  </a:lnTo>
                  <a:lnTo>
                    <a:pt x="104012" y="423545"/>
                  </a:lnTo>
                  <a:lnTo>
                    <a:pt x="104012" y="341375"/>
                  </a:lnTo>
                  <a:lnTo>
                    <a:pt x="0" y="433577"/>
                  </a:lnTo>
                  <a:lnTo>
                    <a:pt x="104012" y="525779"/>
                  </a:lnTo>
                  <a:lnTo>
                    <a:pt x="104012" y="443611"/>
                  </a:lnTo>
                  <a:lnTo>
                    <a:pt x="207390" y="443611"/>
                  </a:lnTo>
                  <a:lnTo>
                    <a:pt x="250304" y="437846"/>
                  </a:lnTo>
                  <a:lnTo>
                    <a:pt x="288863" y="421578"/>
                  </a:lnTo>
                  <a:lnTo>
                    <a:pt x="321532" y="396351"/>
                  </a:lnTo>
                  <a:lnTo>
                    <a:pt x="346771" y="363704"/>
                  </a:lnTo>
                  <a:lnTo>
                    <a:pt x="363042" y="325180"/>
                  </a:lnTo>
                  <a:lnTo>
                    <a:pt x="368807" y="282321"/>
                  </a:lnTo>
                  <a:lnTo>
                    <a:pt x="368807" y="161289"/>
                  </a:lnTo>
                  <a:lnTo>
                    <a:pt x="363042" y="118430"/>
                  </a:lnTo>
                  <a:lnTo>
                    <a:pt x="346771" y="79906"/>
                  </a:lnTo>
                  <a:lnTo>
                    <a:pt x="321532" y="47259"/>
                  </a:lnTo>
                  <a:lnTo>
                    <a:pt x="288863" y="22032"/>
                  </a:lnTo>
                  <a:lnTo>
                    <a:pt x="250304" y="5764"/>
                  </a:lnTo>
                  <a:lnTo>
                    <a:pt x="207390" y="0"/>
                  </a:lnTo>
                  <a:close/>
                </a:path>
              </a:pathLst>
            </a:custGeom>
            <a:grpFill/>
            <a:ln>
              <a:noFill/>
            </a:ln>
          </p:spPr>
          <p:txBody>
            <a:bodyPr wrap="square" lIns="0" tIns="0" rIns="0" bIns="0" rtlCol="0"/>
            <a:lstStyle/>
            <a:p>
              <a:endParaRPr>
                <a:solidFill>
                  <a:schemeClr val="bg1"/>
                </a:solidFill>
                <a:latin typeface="+mj-lt"/>
              </a:endParaRPr>
            </a:p>
          </p:txBody>
        </p:sp>
        <p:sp>
          <p:nvSpPr>
            <p:cNvPr id="27" name="object 27"/>
            <p:cNvSpPr/>
            <p:nvPr/>
          </p:nvSpPr>
          <p:spPr>
            <a:xfrm>
              <a:off x="7903463" y="2246376"/>
              <a:ext cx="368935" cy="525780"/>
            </a:xfrm>
            <a:custGeom>
              <a:avLst/>
              <a:gdLst/>
              <a:ahLst/>
              <a:cxnLst/>
              <a:rect l="l" t="t" r="r" b="b"/>
              <a:pathLst>
                <a:path w="368934" h="525780">
                  <a:moveTo>
                    <a:pt x="0" y="0"/>
                  </a:moveTo>
                  <a:lnTo>
                    <a:pt x="207390" y="0"/>
                  </a:lnTo>
                  <a:lnTo>
                    <a:pt x="250304" y="5764"/>
                  </a:lnTo>
                  <a:lnTo>
                    <a:pt x="288863" y="22032"/>
                  </a:lnTo>
                  <a:lnTo>
                    <a:pt x="321532" y="47259"/>
                  </a:lnTo>
                  <a:lnTo>
                    <a:pt x="346771" y="79906"/>
                  </a:lnTo>
                  <a:lnTo>
                    <a:pt x="363042" y="118430"/>
                  </a:lnTo>
                  <a:lnTo>
                    <a:pt x="368807" y="161289"/>
                  </a:lnTo>
                  <a:lnTo>
                    <a:pt x="368807" y="282321"/>
                  </a:lnTo>
                  <a:lnTo>
                    <a:pt x="363042" y="325180"/>
                  </a:lnTo>
                  <a:lnTo>
                    <a:pt x="346771" y="363704"/>
                  </a:lnTo>
                  <a:lnTo>
                    <a:pt x="321532" y="396351"/>
                  </a:lnTo>
                  <a:lnTo>
                    <a:pt x="288863" y="421578"/>
                  </a:lnTo>
                  <a:lnTo>
                    <a:pt x="250304" y="437846"/>
                  </a:lnTo>
                  <a:lnTo>
                    <a:pt x="207390" y="443611"/>
                  </a:lnTo>
                  <a:lnTo>
                    <a:pt x="104012" y="443611"/>
                  </a:lnTo>
                  <a:lnTo>
                    <a:pt x="104012" y="525779"/>
                  </a:lnTo>
                  <a:lnTo>
                    <a:pt x="0" y="433577"/>
                  </a:lnTo>
                  <a:lnTo>
                    <a:pt x="104012" y="341375"/>
                  </a:lnTo>
                  <a:lnTo>
                    <a:pt x="104012" y="423545"/>
                  </a:lnTo>
                  <a:lnTo>
                    <a:pt x="207390" y="423545"/>
                  </a:lnTo>
                  <a:lnTo>
                    <a:pt x="252083" y="416343"/>
                  </a:lnTo>
                  <a:lnTo>
                    <a:pt x="290887" y="396291"/>
                  </a:lnTo>
                  <a:lnTo>
                    <a:pt x="321480" y="365718"/>
                  </a:lnTo>
                  <a:lnTo>
                    <a:pt x="341539" y="326951"/>
                  </a:lnTo>
                  <a:lnTo>
                    <a:pt x="348741" y="282321"/>
                  </a:lnTo>
                  <a:lnTo>
                    <a:pt x="348741" y="161289"/>
                  </a:lnTo>
                  <a:lnTo>
                    <a:pt x="341540" y="116659"/>
                  </a:lnTo>
                  <a:lnTo>
                    <a:pt x="321488" y="77892"/>
                  </a:lnTo>
                  <a:lnTo>
                    <a:pt x="290915" y="47319"/>
                  </a:lnTo>
                  <a:lnTo>
                    <a:pt x="252148" y="27267"/>
                  </a:lnTo>
                  <a:lnTo>
                    <a:pt x="207517" y="20065"/>
                  </a:lnTo>
                  <a:lnTo>
                    <a:pt x="0" y="20065"/>
                  </a:lnTo>
                  <a:lnTo>
                    <a:pt x="0" y="0"/>
                  </a:lnTo>
                  <a:close/>
                </a:path>
              </a:pathLst>
            </a:custGeom>
            <a:grpFill/>
            <a:ln w="12700">
              <a:noFill/>
            </a:ln>
          </p:spPr>
          <p:txBody>
            <a:bodyPr wrap="square" lIns="0" tIns="0" rIns="0" bIns="0" rtlCol="0"/>
            <a:lstStyle/>
            <a:p>
              <a:endParaRPr>
                <a:solidFill>
                  <a:schemeClr val="bg1"/>
                </a:solidFill>
                <a:latin typeface="+mj-lt"/>
              </a:endParaRPr>
            </a:p>
          </p:txBody>
        </p:sp>
      </p:grpSp>
      <p:sp>
        <p:nvSpPr>
          <p:cNvPr id="28" name="object 28"/>
          <p:cNvSpPr txBox="1">
            <a:spLocks noGrp="1"/>
          </p:cNvSpPr>
          <p:nvPr>
            <p:ph type="title"/>
          </p:nvPr>
        </p:nvSpPr>
        <p:spPr>
          <a:xfrm>
            <a:off x="4551918" y="307368"/>
            <a:ext cx="3370863"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mj-lt"/>
                <a:cs typeface="Calibri"/>
              </a:rPr>
              <a:t>1</a:t>
            </a:r>
            <a:r>
              <a:rPr sz="1800" spc="-20" dirty="0">
                <a:latin typeface="+mj-lt"/>
                <a:cs typeface="Calibri"/>
              </a:rPr>
              <a:t> </a:t>
            </a:r>
            <a:r>
              <a:rPr sz="1800" spc="-10" dirty="0">
                <a:latin typeface="+mj-lt"/>
                <a:cs typeface="Calibri"/>
              </a:rPr>
              <a:t>.Get</a:t>
            </a:r>
            <a:r>
              <a:rPr sz="1800" spc="-40" dirty="0">
                <a:latin typeface="+mj-lt"/>
                <a:cs typeface="Calibri"/>
              </a:rPr>
              <a:t> </a:t>
            </a:r>
            <a:r>
              <a:rPr sz="1800" spc="-5" dirty="0">
                <a:latin typeface="+mj-lt"/>
                <a:cs typeface="Calibri"/>
              </a:rPr>
              <a:t>Response</a:t>
            </a:r>
            <a:r>
              <a:rPr lang="en-US" sz="1800" spc="-5" dirty="0">
                <a:latin typeface="+mj-lt"/>
                <a:cs typeface="Calibri"/>
              </a:rPr>
              <a:t> object</a:t>
            </a:r>
            <a:r>
              <a:rPr sz="1800" spc="-65" dirty="0">
                <a:latin typeface="+mj-lt"/>
                <a:cs typeface="Calibri"/>
              </a:rPr>
              <a:t> </a:t>
            </a:r>
            <a:r>
              <a:rPr sz="1800" spc="-10" dirty="0">
                <a:latin typeface="+mj-lt"/>
                <a:cs typeface="Calibri"/>
              </a:rPr>
              <a:t>from</a:t>
            </a:r>
            <a:r>
              <a:rPr sz="1800" spc="-5" dirty="0">
                <a:latin typeface="+mj-lt"/>
                <a:cs typeface="Calibri"/>
              </a:rPr>
              <a:t> </a:t>
            </a:r>
            <a:r>
              <a:rPr sz="1800" dirty="0">
                <a:latin typeface="+mj-lt"/>
                <a:cs typeface="Calibri"/>
              </a:rPr>
              <a:t>HTML</a:t>
            </a:r>
          </a:p>
        </p:txBody>
      </p:sp>
      <p:sp>
        <p:nvSpPr>
          <p:cNvPr id="29" name="object 29"/>
          <p:cNvSpPr txBox="1"/>
          <p:nvPr/>
        </p:nvSpPr>
        <p:spPr>
          <a:xfrm>
            <a:off x="4551918" y="1013920"/>
            <a:ext cx="3114040"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2.</a:t>
            </a:r>
            <a:r>
              <a:rPr spc="-15" dirty="0">
                <a:solidFill>
                  <a:schemeClr val="bg1"/>
                </a:solidFill>
                <a:latin typeface="+mj-lt"/>
                <a:cs typeface="Calibri"/>
              </a:rPr>
              <a:t> </a:t>
            </a:r>
            <a:r>
              <a:rPr spc="-10" dirty="0">
                <a:solidFill>
                  <a:schemeClr val="bg1"/>
                </a:solidFill>
                <a:latin typeface="+mj-lt"/>
                <a:cs typeface="Calibri"/>
              </a:rPr>
              <a:t>Creating</a:t>
            </a:r>
            <a:r>
              <a:rPr spc="-40" dirty="0">
                <a:solidFill>
                  <a:schemeClr val="bg1"/>
                </a:solidFill>
                <a:latin typeface="+mj-lt"/>
                <a:cs typeface="Calibri"/>
              </a:rPr>
              <a:t> </a:t>
            </a:r>
            <a:r>
              <a:rPr dirty="0">
                <a:solidFill>
                  <a:schemeClr val="bg1"/>
                </a:solidFill>
                <a:latin typeface="+mj-lt"/>
                <a:cs typeface="Calibri"/>
              </a:rPr>
              <a:t>BeautifulSoup</a:t>
            </a:r>
            <a:r>
              <a:rPr spc="-25" dirty="0">
                <a:solidFill>
                  <a:schemeClr val="bg1"/>
                </a:solidFill>
                <a:latin typeface="+mj-lt"/>
                <a:cs typeface="Calibri"/>
              </a:rPr>
              <a:t> </a:t>
            </a:r>
            <a:r>
              <a:rPr spc="-10" dirty="0">
                <a:solidFill>
                  <a:schemeClr val="bg1"/>
                </a:solidFill>
                <a:latin typeface="+mj-lt"/>
                <a:cs typeface="Calibri"/>
              </a:rPr>
              <a:t>Object</a:t>
            </a:r>
            <a:endParaRPr>
              <a:solidFill>
                <a:schemeClr val="bg1"/>
              </a:solidFill>
              <a:latin typeface="+mj-lt"/>
              <a:cs typeface="Calibri"/>
            </a:endParaRPr>
          </a:p>
        </p:txBody>
      </p:sp>
      <p:sp>
        <p:nvSpPr>
          <p:cNvPr id="30" name="object 30"/>
          <p:cNvSpPr txBox="1"/>
          <p:nvPr/>
        </p:nvSpPr>
        <p:spPr>
          <a:xfrm>
            <a:off x="4579604" y="1815662"/>
            <a:ext cx="3000375" cy="289823"/>
          </a:xfrm>
          <a:prstGeom prst="rect">
            <a:avLst/>
          </a:prstGeom>
        </p:spPr>
        <p:txBody>
          <a:bodyPr vert="horz" wrap="square" lIns="0" tIns="12700" rIns="0" bIns="0" rtlCol="0">
            <a:spAutoFit/>
          </a:bodyPr>
          <a:lstStyle/>
          <a:p>
            <a:pPr marL="12700">
              <a:lnSpc>
                <a:spcPct val="100000"/>
              </a:lnSpc>
              <a:spcBef>
                <a:spcPts val="100"/>
              </a:spcBef>
            </a:pPr>
            <a:r>
              <a:rPr lang="en-US" dirty="0">
                <a:solidFill>
                  <a:schemeClr val="bg1"/>
                </a:solidFill>
                <a:latin typeface="+mj-lt"/>
                <a:cs typeface="Calibri"/>
              </a:rPr>
              <a:t>3. Find all the &lt;table&gt; elements</a:t>
            </a:r>
            <a:endParaRPr dirty="0">
              <a:solidFill>
                <a:schemeClr val="bg1"/>
              </a:solidFill>
              <a:latin typeface="+mj-lt"/>
              <a:cs typeface="Calibri"/>
            </a:endParaRPr>
          </a:p>
        </p:txBody>
      </p:sp>
      <p:sp>
        <p:nvSpPr>
          <p:cNvPr id="31" name="object 31"/>
          <p:cNvSpPr txBox="1"/>
          <p:nvPr/>
        </p:nvSpPr>
        <p:spPr>
          <a:xfrm>
            <a:off x="4579604" y="2504976"/>
            <a:ext cx="239077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4.</a:t>
            </a:r>
            <a:r>
              <a:rPr spc="-10" dirty="0">
                <a:solidFill>
                  <a:schemeClr val="bg1"/>
                </a:solidFill>
                <a:latin typeface="+mj-lt"/>
                <a:cs typeface="Calibri"/>
              </a:rPr>
              <a:t> Getting</a:t>
            </a:r>
            <a:r>
              <a:rPr spc="-35" dirty="0">
                <a:solidFill>
                  <a:schemeClr val="bg1"/>
                </a:solidFill>
                <a:latin typeface="+mj-lt"/>
                <a:cs typeface="Calibri"/>
              </a:rPr>
              <a:t> </a:t>
            </a:r>
            <a:r>
              <a:rPr spc="-5" dirty="0">
                <a:solidFill>
                  <a:schemeClr val="bg1"/>
                </a:solidFill>
                <a:latin typeface="+mj-lt"/>
                <a:cs typeface="Calibri"/>
              </a:rPr>
              <a:t>column</a:t>
            </a:r>
            <a:r>
              <a:rPr spc="-45" dirty="0">
                <a:solidFill>
                  <a:schemeClr val="bg1"/>
                </a:solidFill>
                <a:latin typeface="+mj-lt"/>
                <a:cs typeface="Calibri"/>
              </a:rPr>
              <a:t> </a:t>
            </a:r>
            <a:r>
              <a:rPr dirty="0">
                <a:solidFill>
                  <a:schemeClr val="bg1"/>
                </a:solidFill>
                <a:latin typeface="+mj-lt"/>
                <a:cs typeface="Calibri"/>
              </a:rPr>
              <a:t>names</a:t>
            </a:r>
          </a:p>
        </p:txBody>
      </p:sp>
      <p:sp>
        <p:nvSpPr>
          <p:cNvPr id="32" name="object 32"/>
          <p:cNvSpPr txBox="1"/>
          <p:nvPr/>
        </p:nvSpPr>
        <p:spPr>
          <a:xfrm>
            <a:off x="8307689" y="583593"/>
            <a:ext cx="231838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5.</a:t>
            </a:r>
            <a:r>
              <a:rPr spc="-20" dirty="0">
                <a:solidFill>
                  <a:schemeClr val="bg1"/>
                </a:solidFill>
                <a:latin typeface="+mj-lt"/>
                <a:cs typeface="Calibri"/>
              </a:rPr>
              <a:t> </a:t>
            </a:r>
            <a:r>
              <a:rPr spc="-10" dirty="0">
                <a:solidFill>
                  <a:schemeClr val="bg1"/>
                </a:solidFill>
                <a:latin typeface="+mj-lt"/>
                <a:cs typeface="Calibri"/>
              </a:rPr>
              <a:t>Creation</a:t>
            </a:r>
            <a:r>
              <a:rPr spc="-40" dirty="0">
                <a:solidFill>
                  <a:schemeClr val="bg1"/>
                </a:solidFill>
                <a:latin typeface="+mj-lt"/>
                <a:cs typeface="Calibri"/>
              </a:rPr>
              <a:t> </a:t>
            </a:r>
            <a:r>
              <a:rPr dirty="0">
                <a:solidFill>
                  <a:schemeClr val="bg1"/>
                </a:solidFill>
                <a:latin typeface="+mj-lt"/>
                <a:cs typeface="Calibri"/>
              </a:rPr>
              <a:t>of</a:t>
            </a:r>
            <a:r>
              <a:rPr spc="-20" dirty="0">
                <a:solidFill>
                  <a:schemeClr val="bg1"/>
                </a:solidFill>
                <a:latin typeface="+mj-lt"/>
                <a:cs typeface="Calibri"/>
              </a:rPr>
              <a:t> </a:t>
            </a:r>
            <a:r>
              <a:rPr dirty="0">
                <a:solidFill>
                  <a:schemeClr val="bg1"/>
                </a:solidFill>
                <a:latin typeface="+mj-lt"/>
                <a:cs typeface="Calibri"/>
              </a:rPr>
              <a:t>dictionary</a:t>
            </a:r>
          </a:p>
        </p:txBody>
      </p:sp>
      <p:sp>
        <p:nvSpPr>
          <p:cNvPr id="33" name="object 33"/>
          <p:cNvSpPr txBox="1"/>
          <p:nvPr/>
        </p:nvSpPr>
        <p:spPr>
          <a:xfrm>
            <a:off x="4551918" y="4455747"/>
            <a:ext cx="4842443"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6.</a:t>
            </a:r>
            <a:r>
              <a:rPr spc="-5" dirty="0">
                <a:solidFill>
                  <a:schemeClr val="bg1"/>
                </a:solidFill>
                <a:latin typeface="+mj-lt"/>
                <a:cs typeface="Calibri"/>
              </a:rPr>
              <a:t> Appending</a:t>
            </a:r>
            <a:r>
              <a:rPr spc="-45" dirty="0">
                <a:solidFill>
                  <a:schemeClr val="bg1"/>
                </a:solidFill>
                <a:latin typeface="+mj-lt"/>
                <a:cs typeface="Calibri"/>
              </a:rPr>
              <a:t> </a:t>
            </a:r>
            <a:r>
              <a:rPr spc="-10" dirty="0">
                <a:solidFill>
                  <a:schemeClr val="bg1"/>
                </a:solidFill>
                <a:latin typeface="+mj-lt"/>
                <a:cs typeface="Calibri"/>
              </a:rPr>
              <a:t>data</a:t>
            </a:r>
            <a:r>
              <a:rPr spc="-15" dirty="0">
                <a:solidFill>
                  <a:schemeClr val="bg1"/>
                </a:solidFill>
                <a:latin typeface="+mj-lt"/>
                <a:cs typeface="Calibri"/>
              </a:rPr>
              <a:t> </a:t>
            </a:r>
            <a:r>
              <a:rPr spc="-10" dirty="0">
                <a:solidFill>
                  <a:schemeClr val="bg1"/>
                </a:solidFill>
                <a:latin typeface="+mj-lt"/>
                <a:cs typeface="Calibri"/>
              </a:rPr>
              <a:t>to </a:t>
            </a:r>
            <a:r>
              <a:rPr spc="-20" dirty="0">
                <a:solidFill>
                  <a:schemeClr val="bg1"/>
                </a:solidFill>
                <a:latin typeface="+mj-lt"/>
                <a:cs typeface="Calibri"/>
              </a:rPr>
              <a:t>keys </a:t>
            </a:r>
            <a:r>
              <a:rPr spc="-10" dirty="0">
                <a:solidFill>
                  <a:schemeClr val="bg1"/>
                </a:solidFill>
                <a:latin typeface="+mj-lt"/>
                <a:cs typeface="Calibri"/>
              </a:rPr>
              <a:t>(refer) </a:t>
            </a:r>
            <a:r>
              <a:rPr spc="-5" dirty="0">
                <a:solidFill>
                  <a:schemeClr val="bg1"/>
                </a:solidFill>
                <a:latin typeface="+mj-lt"/>
                <a:cs typeface="Calibri"/>
              </a:rPr>
              <a:t>to</a:t>
            </a:r>
            <a:r>
              <a:rPr spc="5" dirty="0">
                <a:solidFill>
                  <a:schemeClr val="bg1"/>
                </a:solidFill>
                <a:latin typeface="+mj-lt"/>
                <a:cs typeface="Calibri"/>
              </a:rPr>
              <a:t> </a:t>
            </a:r>
            <a:r>
              <a:rPr spc="-5" dirty="0">
                <a:solidFill>
                  <a:schemeClr val="bg1"/>
                </a:solidFill>
                <a:latin typeface="+mj-lt"/>
                <a:cs typeface="Calibri"/>
              </a:rPr>
              <a:t>notebook</a:t>
            </a:r>
            <a:r>
              <a:rPr dirty="0">
                <a:solidFill>
                  <a:schemeClr val="bg1"/>
                </a:solidFill>
                <a:latin typeface="+mj-lt"/>
                <a:cs typeface="Calibri"/>
              </a:rPr>
              <a:t> block</a:t>
            </a:r>
            <a:r>
              <a:rPr spc="-10" dirty="0">
                <a:solidFill>
                  <a:schemeClr val="bg1"/>
                </a:solidFill>
                <a:latin typeface="+mj-lt"/>
                <a:cs typeface="Calibri"/>
              </a:rPr>
              <a:t> </a:t>
            </a:r>
            <a:r>
              <a:rPr dirty="0">
                <a:solidFill>
                  <a:schemeClr val="bg1"/>
                </a:solidFill>
                <a:latin typeface="+mj-lt"/>
                <a:cs typeface="Calibri"/>
              </a:rPr>
              <a:t>12</a:t>
            </a:r>
          </a:p>
        </p:txBody>
      </p:sp>
      <p:sp>
        <p:nvSpPr>
          <p:cNvPr id="34" name="object 34"/>
          <p:cNvSpPr txBox="1"/>
          <p:nvPr/>
        </p:nvSpPr>
        <p:spPr>
          <a:xfrm>
            <a:off x="7707996" y="5258475"/>
            <a:ext cx="4199696"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7.</a:t>
            </a:r>
            <a:r>
              <a:rPr spc="-10" dirty="0">
                <a:solidFill>
                  <a:schemeClr val="bg1"/>
                </a:solidFill>
                <a:latin typeface="+mj-lt"/>
                <a:cs typeface="Calibri"/>
              </a:rPr>
              <a:t> Converting</a:t>
            </a:r>
            <a:r>
              <a:rPr spc="-45" dirty="0">
                <a:solidFill>
                  <a:schemeClr val="bg1"/>
                </a:solidFill>
                <a:latin typeface="+mj-lt"/>
                <a:cs typeface="Calibri"/>
              </a:rPr>
              <a:t> </a:t>
            </a:r>
            <a:r>
              <a:rPr dirty="0">
                <a:solidFill>
                  <a:schemeClr val="bg1"/>
                </a:solidFill>
                <a:latin typeface="+mj-lt"/>
                <a:cs typeface="Calibri"/>
              </a:rPr>
              <a:t>dictionary</a:t>
            </a:r>
            <a:r>
              <a:rPr spc="-40" dirty="0">
                <a:solidFill>
                  <a:schemeClr val="bg1"/>
                </a:solidFill>
                <a:latin typeface="+mj-lt"/>
                <a:cs typeface="Calibri"/>
              </a:rPr>
              <a:t> </a:t>
            </a:r>
            <a:r>
              <a:rPr spc="-10" dirty="0">
                <a:solidFill>
                  <a:schemeClr val="bg1"/>
                </a:solidFill>
                <a:latin typeface="+mj-lt"/>
                <a:cs typeface="Calibri"/>
              </a:rPr>
              <a:t>to</a:t>
            </a:r>
            <a:r>
              <a:rPr spc="-20" dirty="0">
                <a:solidFill>
                  <a:schemeClr val="bg1"/>
                </a:solidFill>
                <a:latin typeface="+mj-lt"/>
                <a:cs typeface="Calibri"/>
              </a:rPr>
              <a:t> </a:t>
            </a:r>
            <a:r>
              <a:rPr spc="-15" dirty="0">
                <a:solidFill>
                  <a:schemeClr val="bg1"/>
                </a:solidFill>
                <a:latin typeface="+mj-lt"/>
                <a:cs typeface="Calibri"/>
              </a:rPr>
              <a:t>data</a:t>
            </a:r>
            <a:r>
              <a:rPr lang="en-US" spc="-15" dirty="0">
                <a:solidFill>
                  <a:schemeClr val="bg1"/>
                </a:solidFill>
                <a:latin typeface="+mj-lt"/>
                <a:cs typeface="Calibri"/>
              </a:rPr>
              <a:t> </a:t>
            </a:r>
            <a:r>
              <a:rPr spc="-15" dirty="0">
                <a:solidFill>
                  <a:schemeClr val="bg1"/>
                </a:solidFill>
                <a:latin typeface="+mj-lt"/>
                <a:cs typeface="Calibri"/>
              </a:rPr>
              <a:t>frame</a:t>
            </a:r>
            <a:endParaRPr dirty="0">
              <a:solidFill>
                <a:schemeClr val="bg1"/>
              </a:solidFill>
              <a:latin typeface="+mj-lt"/>
              <a:cs typeface="Calibri"/>
            </a:endParaRPr>
          </a:p>
        </p:txBody>
      </p:sp>
      <p:sp>
        <p:nvSpPr>
          <p:cNvPr id="35" name="object 35"/>
          <p:cNvSpPr txBox="1"/>
          <p:nvPr/>
        </p:nvSpPr>
        <p:spPr>
          <a:xfrm>
            <a:off x="4526018" y="5945620"/>
            <a:ext cx="2421485" cy="289823"/>
          </a:xfrm>
          <a:prstGeom prst="rect">
            <a:avLst/>
          </a:prstGeom>
        </p:spPr>
        <p:txBody>
          <a:bodyPr vert="horz" wrap="square" lIns="0" tIns="12700" rIns="0" bIns="0" rtlCol="0">
            <a:spAutoFit/>
          </a:bodyPr>
          <a:lstStyle/>
          <a:p>
            <a:pPr marL="12700">
              <a:lnSpc>
                <a:spcPct val="100000"/>
              </a:lnSpc>
              <a:spcBef>
                <a:spcPts val="100"/>
              </a:spcBef>
            </a:pPr>
            <a:r>
              <a:rPr dirty="0">
                <a:solidFill>
                  <a:schemeClr val="bg1"/>
                </a:solidFill>
                <a:latin typeface="+mj-lt"/>
                <a:cs typeface="Calibri"/>
              </a:rPr>
              <a:t>8.</a:t>
            </a:r>
            <a:r>
              <a:rPr spc="-20" dirty="0">
                <a:solidFill>
                  <a:schemeClr val="bg1"/>
                </a:solidFill>
                <a:latin typeface="+mj-lt"/>
                <a:cs typeface="Calibri"/>
              </a:rPr>
              <a:t> </a:t>
            </a:r>
            <a:r>
              <a:rPr spc="-15" dirty="0">
                <a:solidFill>
                  <a:schemeClr val="bg1"/>
                </a:solidFill>
                <a:latin typeface="+mj-lt"/>
                <a:cs typeface="Calibri"/>
              </a:rPr>
              <a:t>Data</a:t>
            </a:r>
            <a:r>
              <a:rPr lang="en-US" spc="-15" dirty="0">
                <a:solidFill>
                  <a:schemeClr val="bg1"/>
                </a:solidFill>
                <a:latin typeface="+mj-lt"/>
                <a:cs typeface="Calibri"/>
              </a:rPr>
              <a:t> </a:t>
            </a:r>
            <a:r>
              <a:rPr spc="-15" dirty="0">
                <a:solidFill>
                  <a:schemeClr val="bg1"/>
                </a:solidFill>
                <a:latin typeface="+mj-lt"/>
                <a:cs typeface="Calibri"/>
              </a:rPr>
              <a:t>frame</a:t>
            </a:r>
            <a:r>
              <a:rPr spc="-20" dirty="0">
                <a:solidFill>
                  <a:schemeClr val="bg1"/>
                </a:solidFill>
                <a:latin typeface="+mj-lt"/>
                <a:cs typeface="Calibri"/>
              </a:rPr>
              <a:t> </a:t>
            </a:r>
            <a:r>
              <a:rPr spc="-10" dirty="0">
                <a:solidFill>
                  <a:schemeClr val="bg1"/>
                </a:solidFill>
                <a:latin typeface="+mj-lt"/>
                <a:cs typeface="Calibri"/>
              </a:rPr>
              <a:t>to</a:t>
            </a:r>
            <a:r>
              <a:rPr spc="-25" dirty="0">
                <a:solidFill>
                  <a:schemeClr val="bg1"/>
                </a:solidFill>
                <a:latin typeface="+mj-lt"/>
                <a:cs typeface="Calibri"/>
              </a:rPr>
              <a:t> </a:t>
            </a:r>
            <a:r>
              <a:rPr spc="-20" dirty="0">
                <a:solidFill>
                  <a:schemeClr val="bg1"/>
                </a:solidFill>
                <a:latin typeface="+mj-lt"/>
                <a:cs typeface="Calibri"/>
              </a:rPr>
              <a:t>.</a:t>
            </a:r>
            <a:r>
              <a:rPr lang="en-US" spc="-20" dirty="0">
                <a:solidFill>
                  <a:schemeClr val="bg1"/>
                </a:solidFill>
                <a:latin typeface="+mj-lt"/>
                <a:cs typeface="Calibri"/>
              </a:rPr>
              <a:t>csv file</a:t>
            </a:r>
            <a:endParaRPr dirty="0">
              <a:solidFill>
                <a:schemeClr val="bg1"/>
              </a:solidFill>
              <a:latin typeface="+mj-lt"/>
              <a:cs typeface="Calibri"/>
            </a:endParaRPr>
          </a:p>
        </p:txBody>
      </p:sp>
      <p:grpSp>
        <p:nvGrpSpPr>
          <p:cNvPr id="37" name="object 37"/>
          <p:cNvGrpSpPr/>
          <p:nvPr/>
        </p:nvGrpSpPr>
        <p:grpSpPr>
          <a:xfrm>
            <a:off x="7701646" y="762713"/>
            <a:ext cx="381635" cy="538480"/>
            <a:chOff x="8393938" y="725169"/>
            <a:chExt cx="381635" cy="538480"/>
          </a:xfrm>
          <a:solidFill>
            <a:schemeClr val="tx1"/>
          </a:solidFill>
        </p:grpSpPr>
        <p:sp>
          <p:nvSpPr>
            <p:cNvPr id="38" name="object 38"/>
            <p:cNvSpPr/>
            <p:nvPr/>
          </p:nvSpPr>
          <p:spPr>
            <a:xfrm>
              <a:off x="8400288" y="731519"/>
              <a:ext cx="368935" cy="525780"/>
            </a:xfrm>
            <a:custGeom>
              <a:avLst/>
              <a:gdLst/>
              <a:ahLst/>
              <a:cxnLst/>
              <a:rect l="l" t="t" r="r" b="b"/>
              <a:pathLst>
                <a:path w="368934" h="525780">
                  <a:moveTo>
                    <a:pt x="207390" y="0"/>
                  </a:moveTo>
                  <a:lnTo>
                    <a:pt x="0" y="0"/>
                  </a:lnTo>
                  <a:lnTo>
                    <a:pt x="0" y="20065"/>
                  </a:lnTo>
                  <a:lnTo>
                    <a:pt x="207517" y="20065"/>
                  </a:lnTo>
                  <a:lnTo>
                    <a:pt x="252148" y="27267"/>
                  </a:lnTo>
                  <a:lnTo>
                    <a:pt x="290915" y="47319"/>
                  </a:lnTo>
                  <a:lnTo>
                    <a:pt x="321488" y="77892"/>
                  </a:lnTo>
                  <a:lnTo>
                    <a:pt x="341540" y="116659"/>
                  </a:lnTo>
                  <a:lnTo>
                    <a:pt x="348741" y="161289"/>
                  </a:lnTo>
                  <a:lnTo>
                    <a:pt x="348741" y="282320"/>
                  </a:lnTo>
                  <a:lnTo>
                    <a:pt x="341539" y="326951"/>
                  </a:lnTo>
                  <a:lnTo>
                    <a:pt x="321480" y="365718"/>
                  </a:lnTo>
                  <a:lnTo>
                    <a:pt x="290887" y="396291"/>
                  </a:lnTo>
                  <a:lnTo>
                    <a:pt x="252083" y="416343"/>
                  </a:lnTo>
                  <a:lnTo>
                    <a:pt x="207390" y="423544"/>
                  </a:lnTo>
                  <a:lnTo>
                    <a:pt x="104012" y="423544"/>
                  </a:lnTo>
                  <a:lnTo>
                    <a:pt x="104012" y="341375"/>
                  </a:lnTo>
                  <a:lnTo>
                    <a:pt x="0" y="433577"/>
                  </a:lnTo>
                  <a:lnTo>
                    <a:pt x="104012" y="525779"/>
                  </a:lnTo>
                  <a:lnTo>
                    <a:pt x="104012" y="443610"/>
                  </a:lnTo>
                  <a:lnTo>
                    <a:pt x="207390" y="443610"/>
                  </a:lnTo>
                  <a:lnTo>
                    <a:pt x="250304" y="437846"/>
                  </a:lnTo>
                  <a:lnTo>
                    <a:pt x="288863" y="421578"/>
                  </a:lnTo>
                  <a:lnTo>
                    <a:pt x="321532" y="396351"/>
                  </a:lnTo>
                  <a:lnTo>
                    <a:pt x="346771" y="363704"/>
                  </a:lnTo>
                  <a:lnTo>
                    <a:pt x="363042" y="325180"/>
                  </a:lnTo>
                  <a:lnTo>
                    <a:pt x="368807" y="282320"/>
                  </a:lnTo>
                  <a:lnTo>
                    <a:pt x="368807" y="161289"/>
                  </a:lnTo>
                  <a:lnTo>
                    <a:pt x="363042" y="118430"/>
                  </a:lnTo>
                  <a:lnTo>
                    <a:pt x="346771" y="79906"/>
                  </a:lnTo>
                  <a:lnTo>
                    <a:pt x="321532" y="47259"/>
                  </a:lnTo>
                  <a:lnTo>
                    <a:pt x="288863" y="22032"/>
                  </a:lnTo>
                  <a:lnTo>
                    <a:pt x="250304" y="5764"/>
                  </a:lnTo>
                  <a:lnTo>
                    <a:pt x="207390" y="0"/>
                  </a:lnTo>
                  <a:close/>
                </a:path>
              </a:pathLst>
            </a:custGeom>
            <a:grpFill/>
            <a:ln>
              <a:noFill/>
            </a:ln>
          </p:spPr>
          <p:txBody>
            <a:bodyPr wrap="square" lIns="0" tIns="0" rIns="0" bIns="0" rtlCol="0"/>
            <a:lstStyle/>
            <a:p>
              <a:endParaRPr>
                <a:solidFill>
                  <a:schemeClr val="bg1"/>
                </a:solidFill>
                <a:latin typeface="+mj-lt"/>
              </a:endParaRPr>
            </a:p>
          </p:txBody>
        </p:sp>
        <p:sp>
          <p:nvSpPr>
            <p:cNvPr id="39" name="object 39"/>
            <p:cNvSpPr/>
            <p:nvPr/>
          </p:nvSpPr>
          <p:spPr>
            <a:xfrm>
              <a:off x="8400288" y="731519"/>
              <a:ext cx="368935" cy="525780"/>
            </a:xfrm>
            <a:custGeom>
              <a:avLst/>
              <a:gdLst/>
              <a:ahLst/>
              <a:cxnLst/>
              <a:rect l="l" t="t" r="r" b="b"/>
              <a:pathLst>
                <a:path w="368934" h="525780">
                  <a:moveTo>
                    <a:pt x="0" y="0"/>
                  </a:moveTo>
                  <a:lnTo>
                    <a:pt x="207390" y="0"/>
                  </a:lnTo>
                  <a:lnTo>
                    <a:pt x="250304" y="5764"/>
                  </a:lnTo>
                  <a:lnTo>
                    <a:pt x="288863" y="22032"/>
                  </a:lnTo>
                  <a:lnTo>
                    <a:pt x="321532" y="47259"/>
                  </a:lnTo>
                  <a:lnTo>
                    <a:pt x="346771" y="79906"/>
                  </a:lnTo>
                  <a:lnTo>
                    <a:pt x="363042" y="118430"/>
                  </a:lnTo>
                  <a:lnTo>
                    <a:pt x="368807" y="161289"/>
                  </a:lnTo>
                  <a:lnTo>
                    <a:pt x="368807" y="282320"/>
                  </a:lnTo>
                  <a:lnTo>
                    <a:pt x="363042" y="325180"/>
                  </a:lnTo>
                  <a:lnTo>
                    <a:pt x="346771" y="363704"/>
                  </a:lnTo>
                  <a:lnTo>
                    <a:pt x="321532" y="396351"/>
                  </a:lnTo>
                  <a:lnTo>
                    <a:pt x="288863" y="421578"/>
                  </a:lnTo>
                  <a:lnTo>
                    <a:pt x="250304" y="437846"/>
                  </a:lnTo>
                  <a:lnTo>
                    <a:pt x="207390" y="443610"/>
                  </a:lnTo>
                  <a:lnTo>
                    <a:pt x="104012" y="443610"/>
                  </a:lnTo>
                  <a:lnTo>
                    <a:pt x="104012" y="525779"/>
                  </a:lnTo>
                  <a:lnTo>
                    <a:pt x="0" y="433577"/>
                  </a:lnTo>
                  <a:lnTo>
                    <a:pt x="104012" y="341375"/>
                  </a:lnTo>
                  <a:lnTo>
                    <a:pt x="104012" y="423544"/>
                  </a:lnTo>
                  <a:lnTo>
                    <a:pt x="207390" y="423544"/>
                  </a:lnTo>
                  <a:lnTo>
                    <a:pt x="252083" y="416343"/>
                  </a:lnTo>
                  <a:lnTo>
                    <a:pt x="290887" y="396291"/>
                  </a:lnTo>
                  <a:lnTo>
                    <a:pt x="321480" y="365718"/>
                  </a:lnTo>
                  <a:lnTo>
                    <a:pt x="341539" y="326951"/>
                  </a:lnTo>
                  <a:lnTo>
                    <a:pt x="348741" y="282320"/>
                  </a:lnTo>
                  <a:lnTo>
                    <a:pt x="348741" y="161289"/>
                  </a:lnTo>
                  <a:lnTo>
                    <a:pt x="341540" y="116659"/>
                  </a:lnTo>
                  <a:lnTo>
                    <a:pt x="321488" y="77892"/>
                  </a:lnTo>
                  <a:lnTo>
                    <a:pt x="290915" y="47319"/>
                  </a:lnTo>
                  <a:lnTo>
                    <a:pt x="252148" y="27267"/>
                  </a:lnTo>
                  <a:lnTo>
                    <a:pt x="207517" y="20065"/>
                  </a:lnTo>
                  <a:lnTo>
                    <a:pt x="0" y="20065"/>
                  </a:lnTo>
                  <a:lnTo>
                    <a:pt x="0" y="0"/>
                  </a:lnTo>
                  <a:close/>
                </a:path>
              </a:pathLst>
            </a:custGeom>
            <a:grpFill/>
            <a:ln w="12700">
              <a:noFill/>
            </a:ln>
          </p:spPr>
          <p:txBody>
            <a:bodyPr wrap="square" lIns="0" tIns="0" rIns="0" bIns="0" rtlCol="0"/>
            <a:lstStyle/>
            <a:p>
              <a:endParaRPr>
                <a:solidFill>
                  <a:schemeClr val="bg1"/>
                </a:solidFill>
                <a:latin typeface="+mj-lt"/>
              </a:endParaRPr>
            </a:p>
          </p:txBody>
        </p:sp>
      </p:grpSp>
      <p:sp>
        <p:nvSpPr>
          <p:cNvPr id="47" name="object 47"/>
          <p:cNvSpPr txBox="1"/>
          <p:nvPr/>
        </p:nvSpPr>
        <p:spPr>
          <a:xfrm>
            <a:off x="399214" y="6275505"/>
            <a:ext cx="2438305" cy="214802"/>
          </a:xfrm>
          <a:prstGeom prst="rect">
            <a:avLst/>
          </a:prstGeom>
        </p:spPr>
        <p:txBody>
          <a:bodyPr vert="horz" wrap="square" lIns="0" tIns="0" rIns="0" bIns="0" rtlCol="0">
            <a:spAutoFit/>
          </a:bodyPr>
          <a:lstStyle/>
          <a:p>
            <a:pPr marL="12700">
              <a:lnSpc>
                <a:spcPts val="1614"/>
              </a:lnSpc>
            </a:pPr>
            <a:r>
              <a:rPr u="sng"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GitHub</a:t>
            </a:r>
            <a:r>
              <a:rPr u="sng" spc="-1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u="sng"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URL</a:t>
            </a:r>
            <a:r>
              <a:rPr u="sng" spc="-20"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u="sng"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to</a:t>
            </a:r>
            <a:r>
              <a:rPr u="sng" spc="-20"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 </a:t>
            </a:r>
            <a:r>
              <a:rPr u="sng" spc="-5" dirty="0">
                <a:solidFill>
                  <a:schemeClr val="bg1"/>
                </a:solidFill>
                <a:uFill>
                  <a:solidFill>
                    <a:srgbClr val="24A1FF"/>
                  </a:solidFill>
                </a:uFill>
                <a:latin typeface="+mj-lt"/>
                <a:cs typeface="Calibri"/>
                <a:hlinkClick r:id="rId2">
                  <a:extLst>
                    <a:ext uri="{A12FA001-AC4F-418D-AE19-62706E023703}">
                      <ahyp:hlinkClr xmlns:ahyp="http://schemas.microsoft.com/office/drawing/2018/hyperlinkcolor" val="tx"/>
                    </a:ext>
                  </a:extLst>
                </a:hlinkClick>
              </a:rPr>
              <a:t>Notebook</a:t>
            </a:r>
            <a:endParaRPr u="sng" dirty="0">
              <a:solidFill>
                <a:schemeClr val="bg1"/>
              </a:solidFill>
              <a:latin typeface="+mj-lt"/>
              <a:cs typeface="Calibri"/>
            </a:endParaRPr>
          </a:p>
        </p:txBody>
      </p:sp>
      <p:pic>
        <p:nvPicPr>
          <p:cNvPr id="51" name="Picture 50">
            <a:extLst>
              <a:ext uri="{FF2B5EF4-FFF2-40B4-BE49-F238E27FC236}">
                <a16:creationId xmlns:a16="http://schemas.microsoft.com/office/drawing/2014/main" id="{0810F741-829B-474C-B745-F2F3D0868B17}"/>
              </a:ext>
            </a:extLst>
          </p:cNvPr>
          <p:cNvPicPr>
            <a:picLocks noChangeAspect="1"/>
          </p:cNvPicPr>
          <p:nvPr/>
        </p:nvPicPr>
        <p:blipFill>
          <a:blip r:embed="rId3"/>
          <a:stretch>
            <a:fillRect/>
          </a:stretch>
        </p:blipFill>
        <p:spPr>
          <a:xfrm>
            <a:off x="4499975" y="629285"/>
            <a:ext cx="3270660" cy="250946"/>
          </a:xfrm>
          <a:prstGeom prst="rect">
            <a:avLst/>
          </a:prstGeom>
        </p:spPr>
      </p:pic>
      <p:pic>
        <p:nvPicPr>
          <p:cNvPr id="53" name="Picture 52">
            <a:extLst>
              <a:ext uri="{FF2B5EF4-FFF2-40B4-BE49-F238E27FC236}">
                <a16:creationId xmlns:a16="http://schemas.microsoft.com/office/drawing/2014/main" id="{F573E64F-A586-497E-90AF-767AFB9F0D40}"/>
              </a:ext>
            </a:extLst>
          </p:cNvPr>
          <p:cNvPicPr>
            <a:picLocks noChangeAspect="1"/>
          </p:cNvPicPr>
          <p:nvPr/>
        </p:nvPicPr>
        <p:blipFill>
          <a:blip r:embed="rId4"/>
          <a:stretch>
            <a:fillRect/>
          </a:stretch>
        </p:blipFill>
        <p:spPr>
          <a:xfrm>
            <a:off x="4399229" y="1350824"/>
            <a:ext cx="3695890" cy="213360"/>
          </a:xfrm>
          <a:prstGeom prst="rect">
            <a:avLst/>
          </a:prstGeom>
        </p:spPr>
      </p:pic>
      <p:pic>
        <p:nvPicPr>
          <p:cNvPr id="55" name="Picture 54">
            <a:extLst>
              <a:ext uri="{FF2B5EF4-FFF2-40B4-BE49-F238E27FC236}">
                <a16:creationId xmlns:a16="http://schemas.microsoft.com/office/drawing/2014/main" id="{FB03E4F4-A007-4C1F-888F-C332F04D511F}"/>
              </a:ext>
            </a:extLst>
          </p:cNvPr>
          <p:cNvPicPr>
            <a:picLocks noChangeAspect="1"/>
          </p:cNvPicPr>
          <p:nvPr/>
        </p:nvPicPr>
        <p:blipFill>
          <a:blip r:embed="rId5"/>
          <a:stretch>
            <a:fillRect/>
          </a:stretch>
        </p:blipFill>
        <p:spPr>
          <a:xfrm>
            <a:off x="4392126" y="2134729"/>
            <a:ext cx="2818662" cy="236045"/>
          </a:xfrm>
          <a:prstGeom prst="rect">
            <a:avLst/>
          </a:prstGeom>
        </p:spPr>
      </p:pic>
      <p:pic>
        <p:nvPicPr>
          <p:cNvPr id="6" name="Picture 5">
            <a:extLst>
              <a:ext uri="{FF2B5EF4-FFF2-40B4-BE49-F238E27FC236}">
                <a16:creationId xmlns:a16="http://schemas.microsoft.com/office/drawing/2014/main" id="{2372831A-709F-44CD-B1E7-8F6E1B9427A2}"/>
              </a:ext>
            </a:extLst>
          </p:cNvPr>
          <p:cNvPicPr>
            <a:picLocks noChangeAspect="1"/>
          </p:cNvPicPr>
          <p:nvPr/>
        </p:nvPicPr>
        <p:blipFill>
          <a:blip r:embed="rId6"/>
          <a:stretch>
            <a:fillRect/>
          </a:stretch>
        </p:blipFill>
        <p:spPr>
          <a:xfrm>
            <a:off x="4412139" y="2877975"/>
            <a:ext cx="3682980" cy="1253630"/>
          </a:xfrm>
          <a:prstGeom prst="rect">
            <a:avLst/>
          </a:prstGeom>
        </p:spPr>
      </p:pic>
      <p:pic>
        <p:nvPicPr>
          <p:cNvPr id="10" name="Picture 9">
            <a:extLst>
              <a:ext uri="{FF2B5EF4-FFF2-40B4-BE49-F238E27FC236}">
                <a16:creationId xmlns:a16="http://schemas.microsoft.com/office/drawing/2014/main" id="{26F36A11-F626-4934-9A47-B27E710B0C80}"/>
              </a:ext>
            </a:extLst>
          </p:cNvPr>
          <p:cNvPicPr>
            <a:picLocks noChangeAspect="1"/>
          </p:cNvPicPr>
          <p:nvPr/>
        </p:nvPicPr>
        <p:blipFill>
          <a:blip r:embed="rId7"/>
          <a:stretch>
            <a:fillRect/>
          </a:stretch>
        </p:blipFill>
        <p:spPr>
          <a:xfrm>
            <a:off x="8253233" y="910110"/>
            <a:ext cx="2977108" cy="2555630"/>
          </a:xfrm>
          <a:prstGeom prst="rect">
            <a:avLst/>
          </a:prstGeom>
        </p:spPr>
      </p:pic>
      <p:pic>
        <p:nvPicPr>
          <p:cNvPr id="23" name="Picture 22">
            <a:extLst>
              <a:ext uri="{FF2B5EF4-FFF2-40B4-BE49-F238E27FC236}">
                <a16:creationId xmlns:a16="http://schemas.microsoft.com/office/drawing/2014/main" id="{0CF7876B-F8D3-4211-AD34-A67AA46736B9}"/>
              </a:ext>
            </a:extLst>
          </p:cNvPr>
          <p:cNvPicPr>
            <a:picLocks noChangeAspect="1"/>
          </p:cNvPicPr>
          <p:nvPr/>
        </p:nvPicPr>
        <p:blipFill>
          <a:blip r:embed="rId8"/>
          <a:stretch>
            <a:fillRect/>
          </a:stretch>
        </p:blipFill>
        <p:spPr>
          <a:xfrm>
            <a:off x="4406779" y="4750108"/>
            <a:ext cx="2711589" cy="952549"/>
          </a:xfrm>
          <a:prstGeom prst="rect">
            <a:avLst/>
          </a:prstGeom>
        </p:spPr>
      </p:pic>
      <p:pic>
        <p:nvPicPr>
          <p:cNvPr id="54" name="object 18">
            <a:extLst>
              <a:ext uri="{FF2B5EF4-FFF2-40B4-BE49-F238E27FC236}">
                <a16:creationId xmlns:a16="http://schemas.microsoft.com/office/drawing/2014/main" id="{A4352512-93D0-4A12-9CE4-50E8C50F5313}"/>
              </a:ext>
            </a:extLst>
          </p:cNvPr>
          <p:cNvPicPr/>
          <p:nvPr/>
        </p:nvPicPr>
        <p:blipFill>
          <a:blip r:embed="rId9" cstate="print"/>
          <a:stretch>
            <a:fillRect/>
          </a:stretch>
        </p:blipFill>
        <p:spPr>
          <a:xfrm>
            <a:off x="7714151" y="5640698"/>
            <a:ext cx="3208020" cy="272796"/>
          </a:xfrm>
          <a:prstGeom prst="rect">
            <a:avLst/>
          </a:prstGeom>
        </p:spPr>
      </p:pic>
      <p:pic>
        <p:nvPicPr>
          <p:cNvPr id="56" name="object 19">
            <a:extLst>
              <a:ext uri="{FF2B5EF4-FFF2-40B4-BE49-F238E27FC236}">
                <a16:creationId xmlns:a16="http://schemas.microsoft.com/office/drawing/2014/main" id="{0CB17FD5-569E-4322-B18C-30EC10918A58}"/>
              </a:ext>
            </a:extLst>
          </p:cNvPr>
          <p:cNvPicPr/>
          <p:nvPr/>
        </p:nvPicPr>
        <p:blipFill>
          <a:blip r:embed="rId10" cstate="print"/>
          <a:stretch>
            <a:fillRect/>
          </a:stretch>
        </p:blipFill>
        <p:spPr>
          <a:xfrm>
            <a:off x="4447025" y="6382906"/>
            <a:ext cx="4002024" cy="3063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8046</TotalTime>
  <Words>3495</Words>
  <Application>Microsoft Office PowerPoint</Application>
  <PresentationFormat>Widescreen</PresentationFormat>
  <Paragraphs>325</Paragraphs>
  <Slides>49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PowerPoint Presentation</vt:lpstr>
      <vt:lpstr>Outline</vt:lpstr>
      <vt:lpstr>Executive Summary</vt:lpstr>
      <vt:lpstr>Introduction</vt:lpstr>
      <vt:lpstr>Methodology</vt:lpstr>
      <vt:lpstr>Methodology</vt:lpstr>
      <vt:lpstr>Methodology</vt:lpstr>
      <vt:lpstr>Data collection – SpaceX API</vt:lpstr>
      <vt:lpstr>1 .Get Response object from HTML</vt:lpstr>
      <vt:lpstr>Data Wrangling</vt:lpstr>
      <vt:lpstr>EDA with Data Visualization</vt:lpstr>
      <vt:lpstr>EDA with SQL</vt:lpstr>
      <vt:lpstr>Build an interactive map with Folium</vt:lpstr>
      <vt:lpstr>Build an interactive dashboard with Plotly Dash</vt:lpstr>
      <vt:lpstr>Predictive analysis (Classification)</vt:lpstr>
      <vt:lpstr>Results</vt:lpstr>
      <vt:lpstr>EDA with Visualisation</vt:lpstr>
      <vt:lpstr>Flight Number vs. Payload Mass</vt:lpstr>
      <vt:lpstr>Flight Number vs.  Launch Site</vt:lpstr>
      <vt:lpstr>Payload Mass vs.  Launch Site</vt:lpstr>
      <vt:lpstr>PowerPoint Presentation</vt:lpstr>
      <vt:lpstr>Flight Number vs.  Orbit type</vt:lpstr>
      <vt:lpstr>Payload vs. Orbit  type</vt:lpstr>
      <vt:lpstr>Launch success  yearly trend</vt:lpstr>
      <vt:lpstr>EDA WITH</vt:lpstr>
      <vt:lpstr>Unique Launch Sites</vt:lpstr>
      <vt:lpstr>5 Launch site names beginning with 'CCA'</vt:lpstr>
      <vt:lpstr>Total Payload Mass by customer NASA (CRS)</vt:lpstr>
      <vt:lpstr>Average Payload Mass carried by booster version F9  v1.1</vt:lpstr>
      <vt:lpstr>The date of the first successful landing outcome in  ground pad</vt:lpstr>
      <vt:lpstr>Successful drone ship landing with payload between  4000 and 6000kg</vt:lpstr>
      <vt:lpstr>Total Number of Successful and Failure Mission  Outcomes</vt:lpstr>
      <vt:lpstr>Total Number of Successful and Failure Mission  Outcomes (simplified)</vt:lpstr>
      <vt:lpstr>Boosters which carried maximum payload</vt:lpstr>
      <vt:lpstr>2015 Launch Records</vt:lpstr>
      <vt:lpstr>Rank success count between 2010-06-04 and  2017-03-20 in descending order</vt:lpstr>
      <vt:lpstr>Interactive map with</vt:lpstr>
      <vt:lpstr>All launch sites global map markers</vt:lpstr>
      <vt:lpstr>Colour Labelled Markers</vt:lpstr>
      <vt:lpstr>Working out Launch Sites distance to landmarks to find trends  with Haversine formula using CCAFS-SLC-40 as a reference</vt:lpstr>
      <vt:lpstr>Dashboard with</vt:lpstr>
      <vt:lpstr>DASHBOARD – Pie chart showing the success percentage  achieved by each launch site</vt:lpstr>
      <vt:lpstr>DASHBOARD – Pie chart for the launch site with highest  launch success ratio</vt:lpstr>
      <vt:lpstr>DASHBOARD – Payload vs. Launch Outcome scatter plot for all  sites, with different payload selected in the range slider</vt:lpstr>
      <vt:lpstr>DASHBOARD – Payload vs. Launch Outcome scatter plot for all  sites, with different payload selected in the range slider</vt:lpstr>
      <vt:lpstr>Predictive analysis (Classification)</vt:lpstr>
      <vt:lpstr>Classification Accuracy -  using the test and train dataset</vt:lpstr>
      <vt:lpstr>Confusion Matrix  for the Decision Tree Classifier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Ashlin Darius Govindasamy</dc:creator>
  <cp:lastModifiedBy>Giselle Seow</cp:lastModifiedBy>
  <cp:revision>314</cp:revision>
  <dcterms:created xsi:type="dcterms:W3CDTF">2021-08-27T03:38:29Z</dcterms:created>
  <dcterms:modified xsi:type="dcterms:W3CDTF">2021-09-06T15:49:29Z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2021-07-09T00:00:00Z</vt:filetime>
  </property>
  <property fmtid="{D5CDD505-2E9C-101B-9397-08002B2CF9AE}" pid="3" name="Creator">
    <vt:lpwstr>Microsoft® PowerPoint® 2016</vt:lpwstr>
  </property>
  <property fmtid="{D5CDD505-2E9C-101B-9397-08002B2CF9AE}" pid="4" name="LastSaved">
    <vt:filetime>2021-08-27T00:00:00Z</vt:filetime>
  </property>
</Properties>
</file>